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24" r:id="rId1"/>
  </p:sldMasterIdLst>
  <p:notesMasterIdLst>
    <p:notesMasterId r:id="rId33"/>
  </p:notesMasterIdLst>
  <p:handoutMasterIdLst>
    <p:handoutMasterId r:id="rId34"/>
  </p:handoutMasterIdLst>
  <p:sldIdLst>
    <p:sldId id="844" r:id="rId2"/>
    <p:sldId id="782" r:id="rId3"/>
    <p:sldId id="813" r:id="rId4"/>
    <p:sldId id="814" r:id="rId5"/>
    <p:sldId id="845" r:id="rId6"/>
    <p:sldId id="817" r:id="rId7"/>
    <p:sldId id="818" r:id="rId8"/>
    <p:sldId id="819" r:id="rId9"/>
    <p:sldId id="820" r:id="rId10"/>
    <p:sldId id="846" r:id="rId11"/>
    <p:sldId id="847" r:id="rId12"/>
    <p:sldId id="848" r:id="rId13"/>
    <p:sldId id="825" r:id="rId14"/>
    <p:sldId id="826" r:id="rId15"/>
    <p:sldId id="822" r:id="rId16"/>
    <p:sldId id="823" r:id="rId17"/>
    <p:sldId id="824" r:id="rId18"/>
    <p:sldId id="849" r:id="rId19"/>
    <p:sldId id="795" r:id="rId20"/>
    <p:sldId id="851" r:id="rId21"/>
    <p:sldId id="791" r:id="rId22"/>
    <p:sldId id="852" r:id="rId23"/>
    <p:sldId id="796" r:id="rId24"/>
    <p:sldId id="853" r:id="rId25"/>
    <p:sldId id="804" r:id="rId26"/>
    <p:sldId id="805" r:id="rId27"/>
    <p:sldId id="854" r:id="rId28"/>
    <p:sldId id="806" r:id="rId29"/>
    <p:sldId id="841" r:id="rId30"/>
    <p:sldId id="850" r:id="rId31"/>
    <p:sldId id="842" r:id="rId32"/>
  </p:sldIdLst>
  <p:sldSz cx="9144000" cy="5143500" type="screen16x9"/>
  <p:notesSz cx="6858000" cy="9144000"/>
  <p:embeddedFontLst>
    <p:embeddedFont>
      <p:font typeface="隶书" pitchFamily="49" charset="-122"/>
      <p:regular r:id="rId35"/>
    </p:embeddedFont>
    <p:embeddedFont>
      <p:font typeface="Calibri" pitchFamily="34" charset="0"/>
      <p:regular r:id="rId36"/>
      <p:bold r:id="rId37"/>
      <p:italic r:id="rId38"/>
      <p:boldItalic r:id="rId39"/>
    </p:embeddedFont>
    <p:embeddedFont>
      <p:font typeface="黑体" pitchFamily="49" charset="-122"/>
      <p:regular r:id="rId40"/>
    </p:embeddedFont>
    <p:embeddedFont>
      <p:font typeface="方正魏碑简体" charset="-122"/>
      <p:regular r:id="rId41"/>
    </p:embeddedFont>
    <p:embeddedFont>
      <p:font typeface="Cambria Math" pitchFamily="18" charset="0"/>
      <p:regular r:id="rId42"/>
    </p:embeddedFont>
    <p:embeddedFont>
      <p:font typeface="楷体" pitchFamily="49" charset="-122"/>
      <p:regular r:id="rId43"/>
    </p:embeddedFont>
    <p:embeddedFont>
      <p:font typeface="楷体_GB2312" charset="-122"/>
      <p:regular r:id="rId44"/>
    </p:embeddedFont>
  </p:embeddedFontLst>
  <p:custDataLst>
    <p:tags r:id="rId45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" initials="g" lastIdx="6" clrIdx="0"/>
  <p:cmAuthor id="2" name="Administrator" initials="A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50A"/>
    <a:srgbClr val="FD9F00"/>
    <a:srgbClr val="E6A774"/>
    <a:srgbClr val="D56D00"/>
    <a:srgbClr val="00A48D"/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72" autoAdjust="0"/>
    <p:restoredTop sz="95062" autoAdjust="0"/>
  </p:normalViewPr>
  <p:slideViewPr>
    <p:cSldViewPr showGuides="1">
      <p:cViewPr varScale="1">
        <p:scale>
          <a:sx n="140" d="100"/>
          <a:sy n="140" d="100"/>
        </p:scale>
        <p:origin x="-882" y="-90"/>
      </p:cViewPr>
      <p:guideLst>
        <p:guide orient="horz" pos="171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1992" y="-102"/>
      </p:cViewPr>
      <p:guideLst>
        <p:guide orient="horz" pos="3041"/>
        <p:guide pos="217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42" Type="http://schemas.openxmlformats.org/officeDocument/2006/relationships/font" Target="fonts/font8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4.fntdata"/><Relationship Id="rId46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2.fntdata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1.fntdata"/><Relationship Id="rId43" Type="http://schemas.openxmlformats.org/officeDocument/2006/relationships/font" Target="fonts/font9.fntdata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18006E18-4BEF-4595-B3B6-2ABF2F04905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10773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395A52D7-8F67-41F0-A534-CB8A9A4DB925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91090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 algn="r"/>
            <a:fld id="{9A0DB2DC-4C9A-4742-B13C-FB6460FD3503}" type="slidenum">
              <a:rPr lang="zh-CN" altLang="en-US" sz="1200" dirty="0"/>
              <a:t>3</a:t>
            </a:fld>
            <a:endParaRPr lang="zh-CN" altLang="en-US" sz="1200" dirty="0"/>
          </a:p>
        </p:txBody>
      </p:sp>
      <p:sp>
        <p:nvSpPr>
          <p:cNvPr id="41986" name="幻灯片图像占位符 41985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1987" name="文本占位符 4198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 err="1"/>
              <a:t>www.czsx.com.cn</a:t>
            </a:r>
            <a:endParaRPr lang="en-US" altLang="zh-CN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 algn="r"/>
            <a:fld id="{9A0DB2DC-4C9A-4742-B13C-FB6460FD3503}" type="slidenum">
              <a:rPr lang="zh-CN" altLang="en-US" sz="1200" dirty="0"/>
              <a:t>15</a:t>
            </a:fld>
            <a:endParaRPr lang="zh-CN" altLang="en-US" sz="1200" dirty="0"/>
          </a:p>
        </p:txBody>
      </p:sp>
      <p:sp>
        <p:nvSpPr>
          <p:cNvPr id="47106" name="幻灯片图像占位符 47105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7107" name="文本占位符 4710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 err="1"/>
              <a:t>www.czsx.com.cn</a:t>
            </a:r>
            <a:endParaRPr lang="en-US" altLang="zh-CN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 algn="r"/>
            <a:fld id="{9A0DB2DC-4C9A-4742-B13C-FB6460FD3503}" type="slidenum">
              <a:rPr lang="zh-CN" altLang="en-US" sz="1200" dirty="0"/>
              <a:t>16</a:t>
            </a:fld>
            <a:endParaRPr lang="zh-CN" altLang="en-US" sz="1200" dirty="0"/>
          </a:p>
        </p:txBody>
      </p:sp>
      <p:sp>
        <p:nvSpPr>
          <p:cNvPr id="48130" name="幻灯片图像占位符 48129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8131" name="文本占位符 4813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 err="1"/>
              <a:t>www.czsx.com.cn</a:t>
            </a:r>
            <a:endParaRPr lang="en-US" altLang="zh-CN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 algn="r"/>
            <a:fld id="{9A0DB2DC-4C9A-4742-B13C-FB6460FD3503}" type="slidenum">
              <a:rPr lang="zh-CN" altLang="en-US" sz="1200" dirty="0"/>
              <a:t>17</a:t>
            </a:fld>
            <a:endParaRPr lang="zh-CN" altLang="en-US" sz="1200" dirty="0"/>
          </a:p>
        </p:txBody>
      </p:sp>
      <p:sp>
        <p:nvSpPr>
          <p:cNvPr id="49154" name="幻灯片图像占位符 49153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9155" name="文本占位符 4915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 err="1"/>
              <a:t>www.czsx.com.cn</a:t>
            </a:r>
            <a:endParaRPr lang="en-US" altLang="zh-CN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 algn="r"/>
            <a:fld id="{9A0DB2DC-4C9A-4742-B13C-FB6460FD3503}" type="slidenum">
              <a:rPr lang="zh-CN" altLang="en-US" sz="1200" dirty="0"/>
              <a:t>18</a:t>
            </a:fld>
            <a:endParaRPr lang="zh-CN" altLang="en-US" sz="1200" dirty="0"/>
          </a:p>
        </p:txBody>
      </p:sp>
      <p:sp>
        <p:nvSpPr>
          <p:cNvPr id="49154" name="幻灯片图像占位符 49153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9155" name="文本占位符 4915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 err="1"/>
              <a:t>www.czsx.com.cn</a:t>
            </a:r>
            <a:endParaRPr lang="en-US" altLang="zh-CN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E58569-B96D-4D6F-945C-BF3ADB5B0715}" type="slidenum">
              <a:rPr lang="en-US" altLang="zh-CN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E58569-B96D-4D6F-945C-BF3ADB5B0715}" type="slidenum">
              <a:rPr lang="en-US" altLang="zh-CN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5A52D7-8F67-41F0-A534-CB8A9A4DB925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28578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62467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>
              <a:ea typeface="黑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62467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>
              <a:ea typeface="黑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 algn="r"/>
            <a:fld id="{9A0DB2DC-4C9A-4742-B13C-FB6460FD3503}" type="slidenum">
              <a:rPr lang="zh-CN" altLang="en-US" sz="1200" dirty="0"/>
              <a:t>4</a:t>
            </a:fld>
            <a:endParaRPr lang="zh-CN" altLang="en-US" sz="1200" dirty="0"/>
          </a:p>
        </p:txBody>
      </p:sp>
      <p:sp>
        <p:nvSpPr>
          <p:cNvPr id="40962" name="幻灯片图像占位符 4096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0963" name="文本占位符 4096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 err="1"/>
              <a:t>www.czsx.com.cn</a:t>
            </a:r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 algn="r"/>
            <a:fld id="{9A0DB2DC-4C9A-4742-B13C-FB6460FD3503}" type="slidenum">
              <a:rPr lang="zh-CN" altLang="en-US" sz="1200" dirty="0"/>
              <a:t>6</a:t>
            </a:fld>
            <a:endParaRPr lang="zh-CN" altLang="en-US" sz="1200" dirty="0"/>
          </a:p>
        </p:txBody>
      </p:sp>
      <p:sp>
        <p:nvSpPr>
          <p:cNvPr id="43010" name="幻灯片图像占位符 43009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3011" name="文本占位符 430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 err="1"/>
              <a:t>www.czsx.com.cn</a:t>
            </a:r>
            <a:endParaRPr lang="en-US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 algn="r"/>
            <a:fld id="{9A0DB2DC-4C9A-4742-B13C-FB6460FD3503}" type="slidenum">
              <a:rPr lang="zh-CN" altLang="en-US" sz="1200" dirty="0"/>
              <a:t>7</a:t>
            </a:fld>
            <a:endParaRPr lang="zh-CN" altLang="en-US" sz="1200" dirty="0"/>
          </a:p>
        </p:txBody>
      </p:sp>
      <p:sp>
        <p:nvSpPr>
          <p:cNvPr id="44034" name="幻灯片图像占位符 44033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4035" name="文本占位符 4403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 err="1"/>
              <a:t>www.czsx.com.cn</a:t>
            </a:r>
            <a:endParaRPr lang="en-US" alt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 algn="r"/>
            <a:fld id="{9A0DB2DC-4C9A-4742-B13C-FB6460FD3503}" type="slidenum">
              <a:rPr lang="zh-CN" altLang="en-US" sz="1200" dirty="0"/>
              <a:t>8</a:t>
            </a:fld>
            <a:endParaRPr lang="zh-CN" altLang="en-US" sz="1200" dirty="0"/>
          </a:p>
        </p:txBody>
      </p:sp>
      <p:sp>
        <p:nvSpPr>
          <p:cNvPr id="45058" name="幻灯片图像占位符 45057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5059" name="文本占位符 4505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 err="1"/>
              <a:t>www.czsx.com.cn</a:t>
            </a:r>
            <a:endParaRPr lang="en-US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 algn="r"/>
            <a:fld id="{9A0DB2DC-4C9A-4742-B13C-FB6460FD3503}" type="slidenum">
              <a:rPr lang="zh-CN" altLang="en-US" sz="1200" dirty="0"/>
              <a:t>9</a:t>
            </a:fld>
            <a:endParaRPr lang="zh-CN" altLang="en-US" sz="1200" dirty="0"/>
          </a:p>
        </p:txBody>
      </p:sp>
      <p:sp>
        <p:nvSpPr>
          <p:cNvPr id="46082" name="幻灯片图像占位符 4608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6083" name="文本占位符 4608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 err="1"/>
              <a:t>www.czsx.com.cn</a:t>
            </a:r>
            <a:endParaRPr lang="en-US" altLang="zh-C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 algn="r"/>
            <a:fld id="{9A0DB2DC-4C9A-4742-B13C-FB6460FD3503}" type="slidenum">
              <a:rPr lang="zh-CN" altLang="en-US" sz="1200" dirty="0"/>
              <a:t>10</a:t>
            </a:fld>
            <a:endParaRPr lang="zh-CN" altLang="en-US" sz="1200" dirty="0"/>
          </a:p>
        </p:txBody>
      </p:sp>
      <p:sp>
        <p:nvSpPr>
          <p:cNvPr id="46082" name="幻灯片图像占位符 4608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6083" name="文本占位符 4608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 err="1"/>
              <a:t>www.czsx.com.cn</a:t>
            </a:r>
            <a:endParaRPr lang="en-US" altLang="zh-CN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 algn="r"/>
            <a:fld id="{9A0DB2DC-4C9A-4742-B13C-FB6460FD3503}" type="slidenum">
              <a:rPr lang="zh-CN" altLang="en-US" sz="1200" dirty="0"/>
              <a:t>13</a:t>
            </a:fld>
            <a:endParaRPr lang="zh-CN" altLang="en-US" sz="1200" dirty="0"/>
          </a:p>
        </p:txBody>
      </p:sp>
      <p:sp>
        <p:nvSpPr>
          <p:cNvPr id="50178" name="幻灯片图像占位符 50177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0179" name="文本占位符 5017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 err="1"/>
              <a:t>www.czsx.com.cn</a:t>
            </a:r>
            <a:endParaRPr lang="en-US" altLang="zh-CN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 algn="r"/>
            <a:fld id="{9A0DB2DC-4C9A-4742-B13C-FB6460FD3503}" type="slidenum">
              <a:rPr lang="zh-CN" altLang="en-US" sz="1200" dirty="0"/>
              <a:t>14</a:t>
            </a:fld>
            <a:endParaRPr lang="zh-CN" altLang="en-US" sz="1200" dirty="0"/>
          </a:p>
        </p:txBody>
      </p:sp>
      <p:sp>
        <p:nvSpPr>
          <p:cNvPr id="51202" name="幻灯片图像占位符 5120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1203" name="文本占位符 5120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 err="1"/>
              <a:t>www.czsx.com.cn</a:t>
            </a:r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8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7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9081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>
            <a:spLocks noChangeArrowheads="1"/>
          </p:cNvSpPr>
          <p:nvPr userDrawn="1"/>
        </p:nvSpPr>
        <p:spPr bwMode="auto">
          <a:xfrm>
            <a:off x="1113723" y="267632"/>
            <a:ext cx="1624375" cy="523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90" tIns="45694" rIns="91390" bIns="4569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816356" eaLnBrk="1" hangingPunct="1"/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647784" y="786591"/>
            <a:ext cx="8497406" cy="635"/>
          </a:xfrm>
          <a:prstGeom prst="line">
            <a:avLst/>
          </a:prstGeom>
          <a:ln w="3810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笔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1593" y="195538"/>
            <a:ext cx="490919" cy="69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492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rcRect t="17556" b="14741"/>
          <a:stretch>
            <a:fillRect/>
          </a:stretch>
        </p:blipFill>
        <p:spPr>
          <a:xfrm>
            <a:off x="565157" y="246384"/>
            <a:ext cx="8013065" cy="469836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lum contrast="-12000"/>
          </a:blip>
          <a:srcRect t="40148" b="36667"/>
          <a:stretch>
            <a:fillRect/>
          </a:stretch>
        </p:blipFill>
        <p:spPr>
          <a:xfrm>
            <a:off x="2048834" y="915036"/>
            <a:ext cx="5046344" cy="864627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347550" y="999564"/>
            <a:ext cx="2448272" cy="584775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3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课后作业</a:t>
            </a:r>
            <a:endParaRPr lang="zh-CN" altLang="en-US" sz="3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97703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3800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单元内容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6"/>
          <p:cNvSpPr txBox="1">
            <a:spLocks noChangeArrowheads="1"/>
          </p:cNvSpPr>
          <p:nvPr userDrawn="1"/>
        </p:nvSpPr>
        <p:spPr bwMode="auto">
          <a:xfrm>
            <a:off x="787769" y="160658"/>
            <a:ext cx="3497745" cy="52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5" rIns="91411" bIns="4570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 smtClean="0">
                <a:solidFill>
                  <a:prstClr val="black"/>
                </a:solidFill>
                <a:latin typeface="Calibri"/>
                <a:ea typeface="黑体" panose="02010609060101010101" pitchFamily="49" charset="-122"/>
              </a:rPr>
              <a:t>单元内容结构图</a:t>
            </a:r>
            <a:endParaRPr kumimoji="1" lang="zh-CN" altLang="en-US" sz="2800" dirty="0">
              <a:solidFill>
                <a:prstClr val="black"/>
              </a:solidFill>
              <a:latin typeface="Calibri"/>
              <a:ea typeface="黑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388621" y="648970"/>
            <a:ext cx="3024000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菱形 8"/>
          <p:cNvSpPr/>
          <p:nvPr userDrawn="1">
            <p:custDataLst>
              <p:tags r:id="rId1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090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菱形 3"/>
          <p:cNvSpPr/>
          <p:nvPr userDrawn="1">
            <p:custDataLst>
              <p:tags r:id="rId2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4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2419437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重难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6"/>
          <p:cNvSpPr txBox="1">
            <a:spLocks noChangeArrowheads="1"/>
          </p:cNvSpPr>
          <p:nvPr userDrawn="1"/>
        </p:nvSpPr>
        <p:spPr bwMode="auto">
          <a:xfrm>
            <a:off x="787769" y="160658"/>
            <a:ext cx="3497745" cy="52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5" rIns="91411" bIns="4570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 smtClean="0">
                <a:solidFill>
                  <a:prstClr val="black"/>
                </a:solidFill>
                <a:latin typeface="Calibri"/>
                <a:ea typeface="黑体" panose="02010609060101010101" pitchFamily="49" charset="-122"/>
              </a:rPr>
              <a:t>学习重难点</a:t>
            </a:r>
            <a:endParaRPr kumimoji="1" lang="zh-CN" altLang="en-US" sz="2800" dirty="0">
              <a:solidFill>
                <a:prstClr val="black"/>
              </a:solidFill>
              <a:latin typeface="Calibri"/>
              <a:ea typeface="黑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388620" y="648970"/>
            <a:ext cx="2304000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菱形 8"/>
          <p:cNvSpPr/>
          <p:nvPr userDrawn="1">
            <p:custDataLst>
              <p:tags r:id="rId1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858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入新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7001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291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35534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探究新知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073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511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653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>
            <p:custDataLst>
              <p:tags r:id="rId13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396" y="195582"/>
            <a:ext cx="1283909" cy="520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795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26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0" indent="-342850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8" indent="-285708" algn="l" defTabSz="914264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3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6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9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24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55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86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18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2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4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5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6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7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9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2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52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tif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10.wmf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7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9.wmf"/><Relationship Id="rId5" Type="http://schemas.openxmlformats.org/officeDocument/2006/relationships/image" Target="../media/image6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8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879992" y="1399405"/>
            <a:ext cx="8264008" cy="861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17" tIns="60958" rIns="121917" bIns="6095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4800" dirty="0" smtClean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第</a:t>
            </a:r>
            <a:r>
              <a:rPr lang="zh-CN" altLang="en-US" sz="4800" dirty="0" smtClean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六</a:t>
            </a:r>
            <a:r>
              <a:rPr lang="en-US" altLang="en-US" sz="4800" dirty="0" smtClean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章</a:t>
            </a:r>
            <a:r>
              <a:rPr lang="zh-CN" altLang="en-US" sz="4800" dirty="0" smtClean="0">
                <a:solidFill>
                  <a:prstClr val="black"/>
                </a:solidFill>
                <a:latin typeface="隶书" pitchFamily="49" charset="-122"/>
                <a:ea typeface="隶书" pitchFamily="49" charset="-122"/>
              </a:rPr>
              <a:t>  几何图形初步</a:t>
            </a:r>
            <a:endParaRPr lang="zh-CN" altLang="en-US" sz="4800" dirty="0">
              <a:solidFill>
                <a:prstClr val="black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3" name="文本框 1"/>
          <p:cNvSpPr txBox="1"/>
          <p:nvPr/>
        </p:nvSpPr>
        <p:spPr>
          <a:xfrm>
            <a:off x="1115616" y="2395737"/>
            <a:ext cx="7541260" cy="177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4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6.3 </a:t>
            </a:r>
            <a:r>
              <a:rPr lang="zh-CN" altLang="zh-CN" sz="4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角</a:t>
            </a:r>
            <a:r>
              <a:rPr lang="zh-CN" altLang="en-US" sz="4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en-US" altLang="zh-CN" sz="4000" dirty="0">
              <a:solidFill>
                <a:prstClr val="black"/>
              </a:solidFill>
              <a:latin typeface="宋体"/>
              <a:ea typeface="宋体"/>
            </a:endParaRPr>
          </a:p>
          <a:p>
            <a:pPr algn="ctr">
              <a:lnSpc>
                <a:spcPct val="130000"/>
              </a:lnSpc>
            </a:pPr>
            <a:r>
              <a:rPr lang="en-US" sz="40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6.3.2</a:t>
            </a:r>
            <a:r>
              <a:rPr lang="en-US" altLang="zh-CN" sz="40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40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角的比较与计算</a:t>
            </a:r>
            <a:endParaRPr lang="zh-CN" altLang="en-US" sz="40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73369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文本框 9219"/>
          <p:cNvSpPr txBox="1"/>
          <p:nvPr/>
        </p:nvSpPr>
        <p:spPr>
          <a:xfrm>
            <a:off x="769395" y="1809140"/>
            <a:ext cx="5614035" cy="6076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(2)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找出图中的直角、锐角和钝角</a:t>
            </a: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9242" name="文本框 9241"/>
          <p:cNvSpPr txBox="1"/>
          <p:nvPr/>
        </p:nvSpPr>
        <p:spPr>
          <a:xfrm>
            <a:off x="757497" y="2739851"/>
            <a:ext cx="5406904" cy="177279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直角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:∠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AOC</a:t>
            </a:r>
            <a:r>
              <a:rPr lang="zh-CN" altLang="en-US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、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∠BOD</a:t>
            </a:r>
            <a:r>
              <a:rPr lang="zh-CN" altLang="en-US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、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∠COE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；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锐角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:∠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AOB</a:t>
            </a:r>
            <a:r>
              <a:rPr lang="zh-CN" altLang="en-US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、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∠BOC</a:t>
            </a:r>
            <a:r>
              <a:rPr lang="zh-CN" altLang="en-US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、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∠COD</a:t>
            </a:r>
            <a:r>
              <a:rPr lang="zh-CN" alt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、</a:t>
            </a:r>
            <a:endParaRPr lang="en-US" altLang="zh-CN" sz="28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altLang="zh-CN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∠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DOE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；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钝角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:∠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AOD</a:t>
            </a:r>
            <a:r>
              <a:rPr lang="zh-CN" altLang="en-US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、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∠BOE.</a:t>
            </a:r>
          </a:p>
        </p:txBody>
      </p:sp>
      <p:sp>
        <p:nvSpPr>
          <p:cNvPr id="24" name="文本框 9217"/>
          <p:cNvSpPr txBox="1"/>
          <p:nvPr/>
        </p:nvSpPr>
        <p:spPr>
          <a:xfrm>
            <a:off x="967126" y="1156916"/>
            <a:ext cx="419481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例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zh-CN" sz="2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根据右图解下列问题：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6078638" y="1156916"/>
            <a:ext cx="2591991" cy="3068241"/>
            <a:chOff x="3288" y="482"/>
            <a:chExt cx="2177" cy="2577"/>
          </a:xfrm>
        </p:grpSpPr>
        <p:sp>
          <p:nvSpPr>
            <p:cNvPr id="26" name="直接连接符 25"/>
            <p:cNvSpPr/>
            <p:nvPr/>
          </p:nvSpPr>
          <p:spPr>
            <a:xfrm flipH="1">
              <a:off x="3515" y="648"/>
              <a:ext cx="19" cy="2328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7" name="直接连接符 26"/>
            <p:cNvSpPr/>
            <p:nvPr/>
          </p:nvSpPr>
          <p:spPr>
            <a:xfrm flipH="1">
              <a:off x="3534" y="703"/>
              <a:ext cx="572" cy="1164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8" name="直接连接符 27"/>
            <p:cNvSpPr/>
            <p:nvPr/>
          </p:nvSpPr>
          <p:spPr>
            <a:xfrm flipH="1">
              <a:off x="3534" y="1867"/>
              <a:ext cx="1651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9" name="直接连接符 28"/>
            <p:cNvSpPr/>
            <p:nvPr/>
          </p:nvSpPr>
          <p:spPr>
            <a:xfrm>
              <a:off x="3534" y="1867"/>
              <a:ext cx="1387" cy="611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grpSp>
          <p:nvGrpSpPr>
            <p:cNvPr id="30" name="组合 29"/>
            <p:cNvGrpSpPr/>
            <p:nvPr/>
          </p:nvGrpSpPr>
          <p:grpSpPr>
            <a:xfrm>
              <a:off x="3597" y="1700"/>
              <a:ext cx="170" cy="222"/>
              <a:chOff x="3792" y="1680"/>
              <a:chExt cx="96" cy="144"/>
            </a:xfrm>
          </p:grpSpPr>
          <p:sp>
            <p:nvSpPr>
              <p:cNvPr id="40" name="直接连接符 39"/>
              <p:cNvSpPr/>
              <p:nvPr/>
            </p:nvSpPr>
            <p:spPr>
              <a:xfrm>
                <a:off x="3792" y="1680"/>
                <a:ext cx="96" cy="48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41" name="直接连接符 40"/>
              <p:cNvSpPr/>
              <p:nvPr/>
            </p:nvSpPr>
            <p:spPr>
              <a:xfrm flipH="1">
                <a:off x="3840" y="1728"/>
                <a:ext cx="48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grpSp>
          <p:nvGrpSpPr>
            <p:cNvPr id="31" name="组合 30"/>
            <p:cNvGrpSpPr/>
            <p:nvPr/>
          </p:nvGrpSpPr>
          <p:grpSpPr>
            <a:xfrm>
              <a:off x="3534" y="1756"/>
              <a:ext cx="127" cy="111"/>
              <a:chOff x="3744" y="1632"/>
              <a:chExt cx="144" cy="144"/>
            </a:xfrm>
          </p:grpSpPr>
          <p:sp>
            <p:nvSpPr>
              <p:cNvPr id="38" name="直接连接符 37"/>
              <p:cNvSpPr/>
              <p:nvPr/>
            </p:nvSpPr>
            <p:spPr>
              <a:xfrm>
                <a:off x="3744" y="1632"/>
                <a:ext cx="144" cy="0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39" name="直接连接符 38"/>
              <p:cNvSpPr/>
              <p:nvPr/>
            </p:nvSpPr>
            <p:spPr>
              <a:xfrm>
                <a:off x="3888" y="1632"/>
                <a:ext cx="0" cy="144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32" name="文本框 9232"/>
            <p:cNvSpPr txBox="1"/>
            <p:nvPr/>
          </p:nvSpPr>
          <p:spPr>
            <a:xfrm>
              <a:off x="3288" y="602"/>
              <a:ext cx="318" cy="309"/>
            </a:xfrm>
            <a:prstGeom prst="rect">
              <a:avLst/>
            </a:prstGeom>
            <a:noFill/>
            <a:ln w="38100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</a:p>
          </p:txBody>
        </p:sp>
        <p:sp>
          <p:nvSpPr>
            <p:cNvPr id="33" name="文本框 9233"/>
            <p:cNvSpPr txBox="1"/>
            <p:nvPr/>
          </p:nvSpPr>
          <p:spPr>
            <a:xfrm>
              <a:off x="3288" y="1736"/>
              <a:ext cx="318" cy="309"/>
            </a:xfrm>
            <a:prstGeom prst="rect">
              <a:avLst/>
            </a:prstGeom>
            <a:noFill/>
            <a:ln w="38100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O</a:t>
              </a:r>
            </a:p>
          </p:txBody>
        </p:sp>
        <p:sp>
          <p:nvSpPr>
            <p:cNvPr id="34" name="文本框 9234"/>
            <p:cNvSpPr txBox="1"/>
            <p:nvPr/>
          </p:nvSpPr>
          <p:spPr>
            <a:xfrm>
              <a:off x="3288" y="2750"/>
              <a:ext cx="318" cy="309"/>
            </a:xfrm>
            <a:prstGeom prst="rect">
              <a:avLst/>
            </a:prstGeom>
            <a:noFill/>
            <a:ln w="38100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E</a:t>
              </a:r>
            </a:p>
          </p:txBody>
        </p:sp>
        <p:sp>
          <p:nvSpPr>
            <p:cNvPr id="35" name="文本框 9235"/>
            <p:cNvSpPr txBox="1"/>
            <p:nvPr/>
          </p:nvSpPr>
          <p:spPr>
            <a:xfrm>
              <a:off x="4015" y="482"/>
              <a:ext cx="317" cy="309"/>
            </a:xfrm>
            <a:prstGeom prst="rect">
              <a:avLst/>
            </a:prstGeom>
            <a:noFill/>
            <a:ln w="38100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  <p:sp>
          <p:nvSpPr>
            <p:cNvPr id="36" name="文本框 9236"/>
            <p:cNvSpPr txBox="1"/>
            <p:nvPr/>
          </p:nvSpPr>
          <p:spPr>
            <a:xfrm>
              <a:off x="5147" y="1736"/>
              <a:ext cx="318" cy="309"/>
            </a:xfrm>
            <a:prstGeom prst="rect">
              <a:avLst/>
            </a:prstGeom>
            <a:noFill/>
            <a:ln w="38100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</a:p>
          </p:txBody>
        </p:sp>
        <p:sp>
          <p:nvSpPr>
            <p:cNvPr id="37" name="文本框 9237"/>
            <p:cNvSpPr txBox="1"/>
            <p:nvPr/>
          </p:nvSpPr>
          <p:spPr>
            <a:xfrm>
              <a:off x="4876" y="2326"/>
              <a:ext cx="317" cy="309"/>
            </a:xfrm>
            <a:prstGeom prst="rect">
              <a:avLst/>
            </a:prstGeom>
            <a:noFill/>
            <a:ln w="38100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75460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3" name="组合 2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5" name="圆角矩形 4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活动二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4" name="直接连接符 3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矩形 6"/>
          <p:cNvSpPr/>
          <p:nvPr/>
        </p:nvSpPr>
        <p:spPr>
          <a:xfrm>
            <a:off x="4523768" y="1058818"/>
            <a:ext cx="1915909" cy="507831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 sz="2700" dirty="0">
                <a:latin typeface="Arial" panose="020B0604020202020204" pitchFamily="34" charset="0"/>
                <a:ea typeface="黑体" panose="02010609060101010101" pitchFamily="49" charset="-122"/>
              </a:rPr>
              <a:t>角</a:t>
            </a:r>
            <a:r>
              <a:rPr lang="zh-CN" altLang="en-US" sz="2700" dirty="0" smtClean="0">
                <a:latin typeface="Arial" panose="020B0604020202020204" pitchFamily="34" charset="0"/>
                <a:ea typeface="黑体" panose="02010609060101010101" pitchFamily="49" charset="-122"/>
              </a:rPr>
              <a:t>的和与差</a:t>
            </a:r>
            <a:endParaRPr lang="zh-CN" altLang="en-US" sz="2700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38466" y="1972926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类比两条线段的和与差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说明什么是两个角的和与差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?</a:t>
            </a:r>
            <a:endParaRPr lang="zh-CN" alt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433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C:\Users\ADMINI~1\AppData\Local\Temp\ksohtml10400\wps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347614"/>
            <a:ext cx="2880320" cy="3001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899592" y="1059582"/>
            <a:ext cx="59766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解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各角之间的和差关系</a:t>
            </a: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AOC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是∠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AOB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和∠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BOC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的和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Times New Roman" pitchFamily="18" charset="0"/>
                <a:cs typeface="Times New Roman" pitchFamily="18" charset="0"/>
              </a:rPr>
              <a:t>记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作∠</a:t>
            </a:r>
            <a:r>
              <a:rPr lang="en-US" altLang="zh-CN" sz="2400" b="1" i="1" dirty="0">
                <a:latin typeface="Times New Roman" pitchFamily="18" charset="0"/>
                <a:cs typeface="Times New Roman" pitchFamily="18" charset="0"/>
              </a:rPr>
              <a:t>AOC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=∠</a:t>
            </a:r>
            <a:r>
              <a:rPr lang="en-US" altLang="zh-CN" sz="2400" b="1" i="1" dirty="0">
                <a:latin typeface="Times New Roman" pitchFamily="18" charset="0"/>
                <a:cs typeface="Times New Roman" pitchFamily="18" charset="0"/>
              </a:rPr>
              <a:t>AOB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+∠</a:t>
            </a:r>
            <a:r>
              <a:rPr lang="en-US" altLang="zh-CN" sz="2400" b="1" i="1" dirty="0">
                <a:latin typeface="Times New Roman" pitchFamily="18" charset="0"/>
                <a:cs typeface="Times New Roman" pitchFamily="18" charset="0"/>
              </a:rPr>
              <a:t>BOC</a:t>
            </a:r>
            <a:r>
              <a:rPr lang="en-US" altLang="zh-CN" sz="24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AOB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是∠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AOC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与∠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BOC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的差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Times New Roman" pitchFamily="18" charset="0"/>
                <a:cs typeface="Times New Roman" pitchFamily="18" charset="0"/>
              </a:rPr>
              <a:t>记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作∠</a:t>
            </a:r>
            <a:r>
              <a:rPr lang="en-US" altLang="zh-CN" sz="2400" b="1" i="1" dirty="0">
                <a:latin typeface="Times New Roman" pitchFamily="18" charset="0"/>
                <a:cs typeface="Times New Roman" pitchFamily="18" charset="0"/>
              </a:rPr>
              <a:t>AOB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=∠</a:t>
            </a:r>
            <a:r>
              <a:rPr lang="en-US" altLang="zh-CN" sz="2400" b="1" i="1" dirty="0">
                <a:latin typeface="Times New Roman" pitchFamily="18" charset="0"/>
                <a:cs typeface="Times New Roman" pitchFamily="18" charset="0"/>
              </a:rPr>
              <a:t>AOC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-∠</a:t>
            </a:r>
            <a:r>
              <a:rPr lang="en-US" altLang="zh-CN" sz="2400" b="1" i="1" dirty="0">
                <a:latin typeface="Times New Roman" pitchFamily="18" charset="0"/>
                <a:cs typeface="Times New Roman" pitchFamily="18" charset="0"/>
              </a:rPr>
              <a:t>BOC.</a:t>
            </a:r>
            <a:endParaRPr lang="en-US" altLang="zh-CN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类似地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,∠</a:t>
            </a:r>
            <a:r>
              <a:rPr lang="en-US" altLang="zh-CN" sz="2400" b="1" i="1" dirty="0">
                <a:latin typeface="Times New Roman" pitchFamily="18" charset="0"/>
                <a:cs typeface="Times New Roman" pitchFamily="18" charset="0"/>
              </a:rPr>
              <a:t>AOC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-∠</a:t>
            </a:r>
            <a:r>
              <a:rPr lang="en-US" altLang="zh-CN" sz="2400" b="1" i="1" dirty="0">
                <a:latin typeface="Times New Roman" pitchFamily="18" charset="0"/>
                <a:cs typeface="Times New Roman" pitchFamily="18" charset="0"/>
              </a:rPr>
              <a:t>AOB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400" b="1" i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u="sng" dirty="0"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400" b="1" i="1" u="sng" dirty="0">
                <a:latin typeface="Times New Roman" pitchFamily="18" charset="0"/>
                <a:cs typeface="Times New Roman" pitchFamily="18" charset="0"/>
              </a:rPr>
              <a:t>BOC </a:t>
            </a:r>
            <a:r>
              <a:rPr lang="en-US" altLang="zh-CN" sz="2400" b="1" i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altLang="zh-CN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846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组合 12289"/>
          <p:cNvGrpSpPr/>
          <p:nvPr/>
        </p:nvGrpSpPr>
        <p:grpSpPr>
          <a:xfrm>
            <a:off x="2844601" y="1590378"/>
            <a:ext cx="3200400" cy="2313385"/>
            <a:chOff x="192" y="192"/>
            <a:chExt cx="1035" cy="748"/>
          </a:xfrm>
        </p:grpSpPr>
        <p:grpSp>
          <p:nvGrpSpPr>
            <p:cNvPr id="12291" name="组合 12290"/>
            <p:cNvGrpSpPr/>
            <p:nvPr/>
          </p:nvGrpSpPr>
          <p:grpSpPr>
            <a:xfrm flipH="1">
              <a:off x="192" y="192"/>
              <a:ext cx="460" cy="748"/>
              <a:chOff x="1920" y="2256"/>
              <a:chExt cx="720" cy="1248"/>
            </a:xfrm>
          </p:grpSpPr>
          <p:sp>
            <p:nvSpPr>
              <p:cNvPr id="12292" name="直角三角形 12291"/>
              <p:cNvSpPr/>
              <p:nvPr/>
            </p:nvSpPr>
            <p:spPr>
              <a:xfrm>
                <a:off x="1920" y="2256"/>
                <a:ext cx="720" cy="1248"/>
              </a:xfrm>
              <a:prstGeom prst="rtTriangle">
                <a:avLst/>
              </a:prstGeom>
              <a:noFill/>
              <a:ln w="19050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2100"/>
              </a:p>
            </p:txBody>
          </p:sp>
          <p:sp>
            <p:nvSpPr>
              <p:cNvPr id="12293" name="直角三角形 12292"/>
              <p:cNvSpPr/>
              <p:nvPr/>
            </p:nvSpPr>
            <p:spPr>
              <a:xfrm>
                <a:off x="2051" y="2729"/>
                <a:ext cx="336" cy="624"/>
              </a:xfrm>
              <a:prstGeom prst="rtTriangle">
                <a:avLst/>
              </a:prstGeom>
              <a:noFill/>
              <a:ln w="952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2100"/>
              </a:p>
            </p:txBody>
          </p:sp>
        </p:grpSp>
        <p:grpSp>
          <p:nvGrpSpPr>
            <p:cNvPr id="12294" name="组合 12293"/>
            <p:cNvGrpSpPr/>
            <p:nvPr/>
          </p:nvGrpSpPr>
          <p:grpSpPr>
            <a:xfrm>
              <a:off x="651" y="363"/>
              <a:ext cx="576" cy="576"/>
              <a:chOff x="4320" y="2208"/>
              <a:chExt cx="960" cy="960"/>
            </a:xfrm>
          </p:grpSpPr>
          <p:sp>
            <p:nvSpPr>
              <p:cNvPr id="12295" name="直角三角形 12294"/>
              <p:cNvSpPr/>
              <p:nvPr/>
            </p:nvSpPr>
            <p:spPr>
              <a:xfrm>
                <a:off x="4320" y="2208"/>
                <a:ext cx="960" cy="960"/>
              </a:xfrm>
              <a:prstGeom prst="rtTriangle">
                <a:avLst/>
              </a:prstGeom>
              <a:noFill/>
              <a:ln w="19050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2100"/>
              </a:p>
            </p:txBody>
          </p:sp>
          <p:sp>
            <p:nvSpPr>
              <p:cNvPr id="12296" name="直角三角形 12295"/>
              <p:cNvSpPr/>
              <p:nvPr/>
            </p:nvSpPr>
            <p:spPr>
              <a:xfrm>
                <a:off x="4464" y="2544"/>
                <a:ext cx="480" cy="480"/>
              </a:xfrm>
              <a:prstGeom prst="rtTriangle">
                <a:avLst/>
              </a:prstGeom>
              <a:noFill/>
              <a:ln w="952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2100"/>
              </a:p>
            </p:txBody>
          </p:sp>
        </p:grpSp>
      </p:grpSp>
      <p:sp>
        <p:nvSpPr>
          <p:cNvPr id="12297" name="标题 12296"/>
          <p:cNvSpPr>
            <a:spLocks noGrp="1" noRot="1"/>
          </p:cNvSpPr>
          <p:nvPr>
            <p:ph type="title" idx="4294967295"/>
          </p:nvPr>
        </p:nvSpPr>
        <p:spPr>
          <a:xfrm>
            <a:off x="4468147" y="1018878"/>
            <a:ext cx="3925887" cy="571500"/>
          </a:xfrm>
          <a:prstGeom prst="rect">
            <a:avLst/>
          </a:prstGeom>
        </p:spPr>
        <p:txBody>
          <a:bodyPr anchor="ctr" anchorCtr="0"/>
          <a:lstStyle/>
          <a:p>
            <a:pPr algn="l"/>
            <a:r>
              <a:rPr lang="zh-CN" altLang="en-US" sz="2700" dirty="0">
                <a:solidFill>
                  <a:srgbClr val="00050A"/>
                </a:solidFill>
                <a:latin typeface="黑体" pitchFamily="49" charset="-122"/>
                <a:ea typeface="黑体" pitchFamily="49" charset="-122"/>
              </a:rPr>
              <a:t>探究三角板中的角</a:t>
            </a:r>
          </a:p>
        </p:txBody>
      </p:sp>
      <p:sp>
        <p:nvSpPr>
          <p:cNvPr id="12298" name="矩形 12297"/>
          <p:cNvSpPr/>
          <p:nvPr/>
        </p:nvSpPr>
        <p:spPr>
          <a:xfrm>
            <a:off x="1062791" y="4270395"/>
            <a:ext cx="735711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你知道下面这些角是怎样用三角板画出来的吗？</a:t>
            </a:r>
            <a:r>
              <a:rPr lang="zh-CN" altLang="en-US" sz="2100" dirty="0">
                <a:solidFill>
                  <a:srgbClr val="000000"/>
                </a:solidFill>
                <a:latin typeface="宋体" panose="02010600030101010101" pitchFamily="2" charset="-122"/>
              </a:rPr>
              <a:t> 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18" name="组合 17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20" name="圆角矩形 19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1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</a:t>
                </a:r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三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19" name="直接连接符 18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3" name="组合 1152"/>
          <p:cNvGrpSpPr/>
          <p:nvPr/>
        </p:nvGrpSpPr>
        <p:grpSpPr>
          <a:xfrm>
            <a:off x="5199460" y="1668548"/>
            <a:ext cx="604838" cy="922735"/>
            <a:chOff x="3325" y="618"/>
            <a:chExt cx="508" cy="775"/>
          </a:xfrm>
        </p:grpSpPr>
        <p:sp>
          <p:nvSpPr>
            <p:cNvPr id="1030" name="直接连接符 1029"/>
            <p:cNvSpPr/>
            <p:nvPr/>
          </p:nvSpPr>
          <p:spPr>
            <a:xfrm>
              <a:off x="3325" y="1386"/>
              <a:ext cx="432" cy="0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31" name="直接连接符 1030"/>
            <p:cNvSpPr/>
            <p:nvPr/>
          </p:nvSpPr>
          <p:spPr>
            <a:xfrm flipV="1">
              <a:off x="3325" y="981"/>
              <a:ext cx="259" cy="405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grpSp>
          <p:nvGrpSpPr>
            <p:cNvPr id="1032" name="组合 1031"/>
            <p:cNvGrpSpPr/>
            <p:nvPr/>
          </p:nvGrpSpPr>
          <p:grpSpPr>
            <a:xfrm rot="24236814" flipV="1">
              <a:off x="3325" y="618"/>
              <a:ext cx="508" cy="775"/>
              <a:chOff x="3618" y="1591"/>
              <a:chExt cx="942" cy="1481"/>
            </a:xfrm>
          </p:grpSpPr>
          <p:sp>
            <p:nvSpPr>
              <p:cNvPr id="1033" name="直角三角形 1032"/>
              <p:cNvSpPr/>
              <p:nvPr/>
            </p:nvSpPr>
            <p:spPr>
              <a:xfrm rot="-24328522" flipH="1">
                <a:off x="3332" y="1877"/>
                <a:ext cx="1481" cy="909"/>
              </a:xfrm>
              <a:prstGeom prst="rtTriangle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34" name="椭圆 1033"/>
              <p:cNvSpPr/>
              <p:nvPr/>
            </p:nvSpPr>
            <p:spPr>
              <a:xfrm>
                <a:off x="4272" y="2016"/>
                <a:ext cx="288" cy="288"/>
              </a:xfrm>
              <a:prstGeom prst="ellipse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1035" name="文本框 1034"/>
          <p:cNvSpPr txBox="1"/>
          <p:nvPr/>
        </p:nvSpPr>
        <p:spPr>
          <a:xfrm>
            <a:off x="5334000" y="1116098"/>
            <a:ext cx="794147" cy="461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60</a:t>
            </a:r>
            <a:r>
              <a:rPr lang="en-US" altLang="zh-CN" sz="2400" baseline="30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°</a:t>
            </a:r>
          </a:p>
        </p:txBody>
      </p:sp>
      <p:grpSp>
        <p:nvGrpSpPr>
          <p:cNvPr id="1152" name="组合 1151"/>
          <p:cNvGrpSpPr/>
          <p:nvPr/>
        </p:nvGrpSpPr>
        <p:grpSpPr>
          <a:xfrm>
            <a:off x="1483519" y="2000732"/>
            <a:ext cx="979885" cy="742950"/>
            <a:chOff x="204" y="897"/>
            <a:chExt cx="823" cy="624"/>
          </a:xfrm>
        </p:grpSpPr>
        <p:grpSp>
          <p:nvGrpSpPr>
            <p:cNvPr id="1038" name="组合 1037"/>
            <p:cNvGrpSpPr/>
            <p:nvPr/>
          </p:nvGrpSpPr>
          <p:grpSpPr>
            <a:xfrm>
              <a:off x="204" y="897"/>
              <a:ext cx="823" cy="624"/>
              <a:chOff x="1680" y="3264"/>
              <a:chExt cx="823" cy="624"/>
            </a:xfrm>
          </p:grpSpPr>
          <p:grpSp>
            <p:nvGrpSpPr>
              <p:cNvPr id="1039" name="组合 1038"/>
              <p:cNvGrpSpPr/>
              <p:nvPr/>
            </p:nvGrpSpPr>
            <p:grpSpPr>
              <a:xfrm rot="16177939" flipV="1">
                <a:off x="1861" y="3246"/>
                <a:ext cx="508" cy="775"/>
                <a:chOff x="3618" y="1591"/>
                <a:chExt cx="942" cy="1481"/>
              </a:xfrm>
            </p:grpSpPr>
            <p:sp>
              <p:nvSpPr>
                <p:cNvPr id="1040" name="直角三角形 1039"/>
                <p:cNvSpPr/>
                <p:nvPr/>
              </p:nvSpPr>
              <p:spPr>
                <a:xfrm rot="-24328522" flipH="1">
                  <a:off x="3332" y="1877"/>
                  <a:ext cx="1481" cy="909"/>
                </a:xfrm>
                <a:prstGeom prst="rtTriangle">
                  <a:avLst/>
                </a:prstGeom>
                <a:noFill/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zh-CN" altLang="en-US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041" name="椭圆 1040"/>
                <p:cNvSpPr/>
                <p:nvPr/>
              </p:nvSpPr>
              <p:spPr>
                <a:xfrm>
                  <a:off x="4272" y="2016"/>
                  <a:ext cx="288" cy="288"/>
                </a:xfrm>
                <a:prstGeom prst="ellipse">
                  <a:avLst/>
                </a:prstGeom>
                <a:noFill/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zh-CN" altLang="en-US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042" name="组合 1041"/>
              <p:cNvGrpSpPr/>
              <p:nvPr/>
            </p:nvGrpSpPr>
            <p:grpSpPr>
              <a:xfrm>
                <a:off x="1680" y="3264"/>
                <a:ext cx="480" cy="480"/>
                <a:chOff x="3888" y="2304"/>
                <a:chExt cx="864" cy="864"/>
              </a:xfrm>
            </p:grpSpPr>
            <p:sp>
              <p:nvSpPr>
                <p:cNvPr id="1043" name="直角三角形 1042"/>
                <p:cNvSpPr/>
                <p:nvPr/>
              </p:nvSpPr>
              <p:spPr>
                <a:xfrm rot="-5400000">
                  <a:off x="3888" y="2304"/>
                  <a:ext cx="864" cy="864"/>
                </a:xfrm>
                <a:prstGeom prst="rtTriangle">
                  <a:avLst/>
                </a:prstGeom>
                <a:noFill/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zh-CN" altLang="en-US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044" name="椭圆 1043"/>
                <p:cNvSpPr/>
                <p:nvPr/>
              </p:nvSpPr>
              <p:spPr>
                <a:xfrm>
                  <a:off x="4368" y="2736"/>
                  <a:ext cx="288" cy="288"/>
                </a:xfrm>
                <a:prstGeom prst="ellipse">
                  <a:avLst/>
                </a:prstGeom>
                <a:noFill/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zh-CN" altLang="en-US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  <p:sp>
          <p:nvSpPr>
            <p:cNvPr id="1045" name="直接连接符 1044"/>
            <p:cNvSpPr/>
            <p:nvPr/>
          </p:nvSpPr>
          <p:spPr>
            <a:xfrm>
              <a:off x="211" y="1377"/>
              <a:ext cx="432" cy="0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46" name="直接连接符 1045"/>
            <p:cNvSpPr/>
            <p:nvPr/>
          </p:nvSpPr>
          <p:spPr>
            <a:xfrm flipV="1">
              <a:off x="204" y="1281"/>
              <a:ext cx="432" cy="96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047" name="文本框 1046"/>
          <p:cNvSpPr txBox="1"/>
          <p:nvPr/>
        </p:nvSpPr>
        <p:spPr>
          <a:xfrm>
            <a:off x="1758553" y="1170866"/>
            <a:ext cx="804863" cy="461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en-US" altLang="zh-CN" sz="240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°</a:t>
            </a:r>
          </a:p>
        </p:txBody>
      </p:sp>
      <p:grpSp>
        <p:nvGrpSpPr>
          <p:cNvPr id="1155" name="组合 1154"/>
          <p:cNvGrpSpPr/>
          <p:nvPr/>
        </p:nvGrpSpPr>
        <p:grpSpPr>
          <a:xfrm>
            <a:off x="2455069" y="3740235"/>
            <a:ext cx="1016794" cy="896541"/>
            <a:chOff x="1020" y="2341"/>
            <a:chExt cx="854" cy="753"/>
          </a:xfrm>
        </p:grpSpPr>
        <p:sp>
          <p:nvSpPr>
            <p:cNvPr id="1050" name="直接连接符 1049"/>
            <p:cNvSpPr/>
            <p:nvPr/>
          </p:nvSpPr>
          <p:spPr>
            <a:xfrm>
              <a:off x="1394" y="3076"/>
              <a:ext cx="432" cy="0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grpSp>
          <p:nvGrpSpPr>
            <p:cNvPr id="1051" name="组合 1050"/>
            <p:cNvGrpSpPr/>
            <p:nvPr/>
          </p:nvGrpSpPr>
          <p:grpSpPr>
            <a:xfrm rot="5433536">
              <a:off x="1394" y="2596"/>
              <a:ext cx="480" cy="480"/>
              <a:chOff x="3888" y="2304"/>
              <a:chExt cx="864" cy="864"/>
            </a:xfrm>
          </p:grpSpPr>
          <p:sp>
            <p:nvSpPr>
              <p:cNvPr id="1052" name="直角三角形 1051"/>
              <p:cNvSpPr/>
              <p:nvPr/>
            </p:nvSpPr>
            <p:spPr>
              <a:xfrm rot="-5400000">
                <a:off x="3888" y="2304"/>
                <a:ext cx="864" cy="864"/>
              </a:xfrm>
              <a:prstGeom prst="rtTriangle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53" name="椭圆 1052"/>
              <p:cNvSpPr/>
              <p:nvPr/>
            </p:nvSpPr>
            <p:spPr>
              <a:xfrm>
                <a:off x="4368" y="2736"/>
                <a:ext cx="288" cy="288"/>
              </a:xfrm>
              <a:prstGeom prst="ellipse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054" name="组合 1053"/>
            <p:cNvGrpSpPr/>
            <p:nvPr/>
          </p:nvGrpSpPr>
          <p:grpSpPr>
            <a:xfrm rot="-2685149">
              <a:off x="1020" y="2341"/>
              <a:ext cx="397" cy="753"/>
              <a:chOff x="3618" y="1591"/>
              <a:chExt cx="942" cy="1481"/>
            </a:xfrm>
          </p:grpSpPr>
          <p:sp>
            <p:nvSpPr>
              <p:cNvPr id="1055" name="直角三角形 1054"/>
              <p:cNvSpPr/>
              <p:nvPr/>
            </p:nvSpPr>
            <p:spPr>
              <a:xfrm rot="-24328522" flipH="1">
                <a:off x="3332" y="1877"/>
                <a:ext cx="1481" cy="909"/>
              </a:xfrm>
              <a:prstGeom prst="rtTriangle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56" name="椭圆 1055"/>
              <p:cNvSpPr/>
              <p:nvPr/>
            </p:nvSpPr>
            <p:spPr>
              <a:xfrm>
                <a:off x="4272" y="2016"/>
                <a:ext cx="288" cy="288"/>
              </a:xfrm>
              <a:prstGeom prst="ellipse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057" name="直接连接符 1056"/>
            <p:cNvSpPr/>
            <p:nvPr/>
          </p:nvSpPr>
          <p:spPr>
            <a:xfrm flipH="1" flipV="1">
              <a:off x="1236" y="2777"/>
              <a:ext cx="158" cy="299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058" name="文本框 1057"/>
          <p:cNvSpPr txBox="1"/>
          <p:nvPr/>
        </p:nvSpPr>
        <p:spPr>
          <a:xfrm>
            <a:off x="2563416" y="3006810"/>
            <a:ext cx="857250" cy="461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120</a:t>
            </a:r>
            <a:r>
              <a:rPr lang="en-US" altLang="zh-CN" sz="2400" baseline="30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°</a:t>
            </a:r>
          </a:p>
        </p:txBody>
      </p:sp>
      <p:grpSp>
        <p:nvGrpSpPr>
          <p:cNvPr id="1154" name="组合 1153"/>
          <p:cNvGrpSpPr/>
          <p:nvPr/>
        </p:nvGrpSpPr>
        <p:grpSpPr>
          <a:xfrm>
            <a:off x="1545431" y="3978360"/>
            <a:ext cx="909638" cy="835819"/>
            <a:chOff x="256" y="2566"/>
            <a:chExt cx="764" cy="702"/>
          </a:xfrm>
        </p:grpSpPr>
        <p:sp>
          <p:nvSpPr>
            <p:cNvPr id="1061" name="直接连接符 1060"/>
            <p:cNvSpPr/>
            <p:nvPr/>
          </p:nvSpPr>
          <p:spPr>
            <a:xfrm>
              <a:off x="312" y="3067"/>
              <a:ext cx="480" cy="0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62" name="直接连接符 1061"/>
            <p:cNvSpPr/>
            <p:nvPr/>
          </p:nvSpPr>
          <p:spPr>
            <a:xfrm flipH="1" flipV="1">
              <a:off x="256" y="2750"/>
              <a:ext cx="91" cy="344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grpSp>
          <p:nvGrpSpPr>
            <p:cNvPr id="1064" name="组合 1063"/>
            <p:cNvGrpSpPr/>
            <p:nvPr/>
          </p:nvGrpSpPr>
          <p:grpSpPr>
            <a:xfrm rot="10017391">
              <a:off x="264" y="2566"/>
              <a:ext cx="480" cy="480"/>
              <a:chOff x="3888" y="2304"/>
              <a:chExt cx="864" cy="864"/>
            </a:xfrm>
          </p:grpSpPr>
          <p:sp>
            <p:nvSpPr>
              <p:cNvPr id="1065" name="直角三角形 1064"/>
              <p:cNvSpPr/>
              <p:nvPr/>
            </p:nvSpPr>
            <p:spPr>
              <a:xfrm rot="-5400000">
                <a:off x="3888" y="2304"/>
                <a:ext cx="864" cy="864"/>
              </a:xfrm>
              <a:prstGeom prst="rtTriangle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66" name="椭圆 1065"/>
              <p:cNvSpPr/>
              <p:nvPr/>
            </p:nvSpPr>
            <p:spPr>
              <a:xfrm>
                <a:off x="4368" y="2736"/>
                <a:ext cx="288" cy="288"/>
              </a:xfrm>
              <a:prstGeom prst="ellipse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067" name="组合 1066"/>
            <p:cNvGrpSpPr/>
            <p:nvPr/>
          </p:nvGrpSpPr>
          <p:grpSpPr>
            <a:xfrm rot="-6201437">
              <a:off x="509" y="2757"/>
              <a:ext cx="397" cy="624"/>
              <a:chOff x="3618" y="1591"/>
              <a:chExt cx="942" cy="1481"/>
            </a:xfrm>
          </p:grpSpPr>
          <p:sp>
            <p:nvSpPr>
              <p:cNvPr id="1068" name="直角三角形 1067"/>
              <p:cNvSpPr/>
              <p:nvPr/>
            </p:nvSpPr>
            <p:spPr>
              <a:xfrm rot="-24328522" flipH="1">
                <a:off x="3332" y="1877"/>
                <a:ext cx="1481" cy="909"/>
              </a:xfrm>
              <a:prstGeom prst="rtTriangle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69" name="椭圆 1068"/>
              <p:cNvSpPr/>
              <p:nvPr/>
            </p:nvSpPr>
            <p:spPr>
              <a:xfrm>
                <a:off x="4272" y="2016"/>
                <a:ext cx="288" cy="288"/>
              </a:xfrm>
              <a:prstGeom prst="ellipse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1070" name="文本框 1069"/>
          <p:cNvSpPr txBox="1"/>
          <p:nvPr/>
        </p:nvSpPr>
        <p:spPr>
          <a:xfrm>
            <a:off x="1537097" y="3006810"/>
            <a:ext cx="857250" cy="461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105</a:t>
            </a:r>
            <a:r>
              <a:rPr lang="en-US" altLang="zh-CN" sz="2400" baseline="30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°</a:t>
            </a:r>
          </a:p>
        </p:txBody>
      </p:sp>
      <p:grpSp>
        <p:nvGrpSpPr>
          <p:cNvPr id="1072" name="组合 1071"/>
          <p:cNvGrpSpPr/>
          <p:nvPr/>
        </p:nvGrpSpPr>
        <p:grpSpPr>
          <a:xfrm>
            <a:off x="7325916" y="2000732"/>
            <a:ext cx="571500" cy="571500"/>
            <a:chOff x="5088" y="2544"/>
            <a:chExt cx="480" cy="480"/>
          </a:xfrm>
        </p:grpSpPr>
        <p:grpSp>
          <p:nvGrpSpPr>
            <p:cNvPr id="1073" name="组合 1072"/>
            <p:cNvGrpSpPr/>
            <p:nvPr/>
          </p:nvGrpSpPr>
          <p:grpSpPr>
            <a:xfrm rot="-16200000">
              <a:off x="5088" y="2544"/>
              <a:ext cx="480" cy="480"/>
              <a:chOff x="3888" y="2304"/>
              <a:chExt cx="864" cy="864"/>
            </a:xfrm>
          </p:grpSpPr>
          <p:sp>
            <p:nvSpPr>
              <p:cNvPr id="1074" name="直角三角形 1073"/>
              <p:cNvSpPr/>
              <p:nvPr/>
            </p:nvSpPr>
            <p:spPr>
              <a:xfrm rot="-5400000">
                <a:off x="3888" y="2304"/>
                <a:ext cx="864" cy="864"/>
              </a:xfrm>
              <a:prstGeom prst="rtTriangle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75" name="椭圆 1074"/>
              <p:cNvSpPr/>
              <p:nvPr/>
            </p:nvSpPr>
            <p:spPr>
              <a:xfrm>
                <a:off x="4368" y="2736"/>
                <a:ext cx="288" cy="288"/>
              </a:xfrm>
              <a:prstGeom prst="ellipse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076" name="直接连接符 1075"/>
            <p:cNvSpPr/>
            <p:nvPr/>
          </p:nvSpPr>
          <p:spPr>
            <a:xfrm>
              <a:off x="5088" y="3024"/>
              <a:ext cx="432" cy="0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77" name="直接连接符 1076"/>
            <p:cNvSpPr/>
            <p:nvPr/>
          </p:nvSpPr>
          <p:spPr>
            <a:xfrm flipV="1">
              <a:off x="5088" y="2688"/>
              <a:ext cx="0" cy="336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078" name="文本框 1077"/>
          <p:cNvSpPr txBox="1"/>
          <p:nvPr/>
        </p:nvSpPr>
        <p:spPr>
          <a:xfrm>
            <a:off x="7222331" y="1116098"/>
            <a:ext cx="741760" cy="461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90</a:t>
            </a:r>
            <a:r>
              <a:rPr lang="en-US" altLang="zh-CN" sz="2400" baseline="30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°</a:t>
            </a:r>
          </a:p>
        </p:txBody>
      </p:sp>
      <p:grpSp>
        <p:nvGrpSpPr>
          <p:cNvPr id="1080" name="组合 1079"/>
          <p:cNvGrpSpPr/>
          <p:nvPr/>
        </p:nvGrpSpPr>
        <p:grpSpPr>
          <a:xfrm>
            <a:off x="6176962" y="1829282"/>
            <a:ext cx="922735" cy="742950"/>
            <a:chOff x="4272" y="2448"/>
            <a:chExt cx="775" cy="624"/>
          </a:xfrm>
        </p:grpSpPr>
        <p:grpSp>
          <p:nvGrpSpPr>
            <p:cNvPr id="1081" name="组合 1080"/>
            <p:cNvGrpSpPr/>
            <p:nvPr/>
          </p:nvGrpSpPr>
          <p:grpSpPr>
            <a:xfrm>
              <a:off x="4272" y="2448"/>
              <a:ext cx="775" cy="604"/>
              <a:chOff x="4361" y="2420"/>
              <a:chExt cx="775" cy="604"/>
            </a:xfrm>
          </p:grpSpPr>
          <p:grpSp>
            <p:nvGrpSpPr>
              <p:cNvPr id="1082" name="组合 1081"/>
              <p:cNvGrpSpPr/>
              <p:nvPr/>
            </p:nvGrpSpPr>
            <p:grpSpPr>
              <a:xfrm>
                <a:off x="4416" y="2544"/>
                <a:ext cx="480" cy="480"/>
                <a:chOff x="3888" y="2304"/>
                <a:chExt cx="864" cy="864"/>
              </a:xfrm>
            </p:grpSpPr>
            <p:sp>
              <p:nvSpPr>
                <p:cNvPr id="1083" name="直角三角形 1082"/>
                <p:cNvSpPr/>
                <p:nvPr/>
              </p:nvSpPr>
              <p:spPr>
                <a:xfrm rot="-5400000">
                  <a:off x="3888" y="2304"/>
                  <a:ext cx="864" cy="864"/>
                </a:xfrm>
                <a:prstGeom prst="rtTriangle">
                  <a:avLst/>
                </a:prstGeom>
                <a:noFill/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zh-CN" altLang="en-US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084" name="椭圆 1083"/>
                <p:cNvSpPr/>
                <p:nvPr/>
              </p:nvSpPr>
              <p:spPr>
                <a:xfrm>
                  <a:off x="4368" y="2736"/>
                  <a:ext cx="288" cy="288"/>
                </a:xfrm>
                <a:prstGeom prst="ellipse">
                  <a:avLst/>
                </a:prstGeom>
                <a:noFill/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zh-CN" altLang="en-US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085" name="组合 1084"/>
              <p:cNvGrpSpPr/>
              <p:nvPr/>
            </p:nvGrpSpPr>
            <p:grpSpPr>
              <a:xfrm rot="14221858" flipV="1">
                <a:off x="4494" y="2286"/>
                <a:ext cx="508" cy="775"/>
                <a:chOff x="3618" y="1591"/>
                <a:chExt cx="942" cy="1481"/>
              </a:xfrm>
            </p:grpSpPr>
            <p:sp>
              <p:nvSpPr>
                <p:cNvPr id="1086" name="直角三角形 1085"/>
                <p:cNvSpPr/>
                <p:nvPr/>
              </p:nvSpPr>
              <p:spPr>
                <a:xfrm rot="-24328522" flipH="1">
                  <a:off x="3332" y="1877"/>
                  <a:ext cx="1481" cy="909"/>
                </a:xfrm>
                <a:prstGeom prst="rtTriangle">
                  <a:avLst/>
                </a:prstGeom>
                <a:noFill/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zh-CN" altLang="en-US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087" name="椭圆 1086"/>
                <p:cNvSpPr/>
                <p:nvPr/>
              </p:nvSpPr>
              <p:spPr>
                <a:xfrm>
                  <a:off x="4272" y="2016"/>
                  <a:ext cx="288" cy="288"/>
                </a:xfrm>
                <a:prstGeom prst="ellipse">
                  <a:avLst/>
                </a:prstGeom>
                <a:noFill/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zh-CN" altLang="en-US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  <p:sp>
          <p:nvSpPr>
            <p:cNvPr id="1088" name="直接连接符 1087"/>
            <p:cNvSpPr/>
            <p:nvPr/>
          </p:nvSpPr>
          <p:spPr>
            <a:xfrm>
              <a:off x="4320" y="3072"/>
              <a:ext cx="432" cy="0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89" name="直接连接符 1088"/>
            <p:cNvSpPr/>
            <p:nvPr/>
          </p:nvSpPr>
          <p:spPr>
            <a:xfrm flipV="1">
              <a:off x="4320" y="2640"/>
              <a:ext cx="96" cy="432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090" name="文本框 1089"/>
          <p:cNvSpPr txBox="1"/>
          <p:nvPr/>
        </p:nvSpPr>
        <p:spPr>
          <a:xfrm>
            <a:off x="6353175" y="1116098"/>
            <a:ext cx="801291" cy="461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75</a:t>
            </a:r>
            <a:r>
              <a:rPr lang="en-US" altLang="zh-CN" sz="2400" baseline="30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°</a:t>
            </a:r>
          </a:p>
        </p:txBody>
      </p:sp>
      <p:grpSp>
        <p:nvGrpSpPr>
          <p:cNvPr id="1092" name="组合 1091"/>
          <p:cNvGrpSpPr/>
          <p:nvPr/>
        </p:nvGrpSpPr>
        <p:grpSpPr>
          <a:xfrm>
            <a:off x="4151710" y="1992398"/>
            <a:ext cx="571500" cy="571500"/>
            <a:chOff x="2832" y="2544"/>
            <a:chExt cx="480" cy="480"/>
          </a:xfrm>
        </p:grpSpPr>
        <p:grpSp>
          <p:nvGrpSpPr>
            <p:cNvPr id="1093" name="组合 1092"/>
            <p:cNvGrpSpPr/>
            <p:nvPr/>
          </p:nvGrpSpPr>
          <p:grpSpPr>
            <a:xfrm>
              <a:off x="2832" y="2544"/>
              <a:ext cx="480" cy="480"/>
              <a:chOff x="3888" y="2304"/>
              <a:chExt cx="864" cy="864"/>
            </a:xfrm>
          </p:grpSpPr>
          <p:sp>
            <p:nvSpPr>
              <p:cNvPr id="1094" name="直角三角形 1093"/>
              <p:cNvSpPr/>
              <p:nvPr/>
            </p:nvSpPr>
            <p:spPr>
              <a:xfrm rot="-5400000">
                <a:off x="3888" y="2304"/>
                <a:ext cx="864" cy="864"/>
              </a:xfrm>
              <a:prstGeom prst="rtTriangle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95" name="椭圆 1094"/>
              <p:cNvSpPr/>
              <p:nvPr/>
            </p:nvSpPr>
            <p:spPr>
              <a:xfrm>
                <a:off x="4368" y="2736"/>
                <a:ext cx="288" cy="288"/>
              </a:xfrm>
              <a:prstGeom prst="ellipse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096" name="直接连接符 1095"/>
            <p:cNvSpPr/>
            <p:nvPr/>
          </p:nvSpPr>
          <p:spPr>
            <a:xfrm>
              <a:off x="2832" y="3024"/>
              <a:ext cx="432" cy="0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97" name="直接连接符 1096"/>
            <p:cNvSpPr/>
            <p:nvPr/>
          </p:nvSpPr>
          <p:spPr>
            <a:xfrm flipV="1">
              <a:off x="2832" y="2736"/>
              <a:ext cx="288" cy="288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098" name="文本框 1097"/>
          <p:cNvSpPr txBox="1"/>
          <p:nvPr/>
        </p:nvSpPr>
        <p:spPr>
          <a:xfrm>
            <a:off x="4210050" y="1158960"/>
            <a:ext cx="838200" cy="461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45</a:t>
            </a:r>
            <a:r>
              <a:rPr lang="en-US" altLang="zh-CN" sz="2400" baseline="30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°</a:t>
            </a:r>
          </a:p>
        </p:txBody>
      </p:sp>
      <p:grpSp>
        <p:nvGrpSpPr>
          <p:cNvPr id="1100" name="组合 1099"/>
          <p:cNvGrpSpPr/>
          <p:nvPr/>
        </p:nvGrpSpPr>
        <p:grpSpPr>
          <a:xfrm>
            <a:off x="2717006" y="2240048"/>
            <a:ext cx="1034654" cy="604838"/>
            <a:chOff x="1730" y="2756"/>
            <a:chExt cx="869" cy="508"/>
          </a:xfrm>
        </p:grpSpPr>
        <p:grpSp>
          <p:nvGrpSpPr>
            <p:cNvPr id="1101" name="组合 1100"/>
            <p:cNvGrpSpPr/>
            <p:nvPr/>
          </p:nvGrpSpPr>
          <p:grpSpPr>
            <a:xfrm rot="38531887" flipV="1">
              <a:off x="1957" y="2622"/>
              <a:ext cx="508" cy="775"/>
              <a:chOff x="3618" y="1591"/>
              <a:chExt cx="942" cy="1481"/>
            </a:xfrm>
          </p:grpSpPr>
          <p:sp>
            <p:nvSpPr>
              <p:cNvPr id="1102" name="直角三角形 1101"/>
              <p:cNvSpPr/>
              <p:nvPr/>
            </p:nvSpPr>
            <p:spPr>
              <a:xfrm rot="-24328522" flipH="1">
                <a:off x="3332" y="1877"/>
                <a:ext cx="1481" cy="909"/>
              </a:xfrm>
              <a:prstGeom prst="rtTriangle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03" name="椭圆 1102"/>
              <p:cNvSpPr/>
              <p:nvPr/>
            </p:nvSpPr>
            <p:spPr>
              <a:xfrm>
                <a:off x="4272" y="2016"/>
                <a:ext cx="288" cy="288"/>
              </a:xfrm>
              <a:prstGeom prst="ellipse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104" name="直接连接符 1103"/>
            <p:cNvSpPr/>
            <p:nvPr/>
          </p:nvSpPr>
          <p:spPr>
            <a:xfrm rot="14295074" flipV="1">
              <a:off x="1898" y="2778"/>
              <a:ext cx="288" cy="480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105" name="直接连接符 1104"/>
            <p:cNvSpPr/>
            <p:nvPr/>
          </p:nvSpPr>
          <p:spPr>
            <a:xfrm rot="14295074">
              <a:off x="1946" y="2692"/>
              <a:ext cx="0" cy="432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106" name="文本框 1105"/>
          <p:cNvSpPr txBox="1"/>
          <p:nvPr/>
        </p:nvSpPr>
        <p:spPr>
          <a:xfrm>
            <a:off x="3065859" y="1158960"/>
            <a:ext cx="901303" cy="461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r>
              <a:rPr lang="en-US" altLang="zh-CN" sz="2400" baseline="30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°</a:t>
            </a:r>
          </a:p>
        </p:txBody>
      </p:sp>
      <p:grpSp>
        <p:nvGrpSpPr>
          <p:cNvPr id="1158" name="组合 1157"/>
          <p:cNvGrpSpPr/>
          <p:nvPr/>
        </p:nvGrpSpPr>
        <p:grpSpPr>
          <a:xfrm>
            <a:off x="5531644" y="3848582"/>
            <a:ext cx="1375172" cy="719138"/>
            <a:chOff x="3604" y="2432"/>
            <a:chExt cx="1155" cy="604"/>
          </a:xfrm>
        </p:grpSpPr>
        <p:grpSp>
          <p:nvGrpSpPr>
            <p:cNvPr id="1108" name="组合 1107"/>
            <p:cNvGrpSpPr/>
            <p:nvPr/>
          </p:nvGrpSpPr>
          <p:grpSpPr>
            <a:xfrm>
              <a:off x="4039" y="2556"/>
              <a:ext cx="480" cy="480"/>
              <a:chOff x="3888" y="2304"/>
              <a:chExt cx="864" cy="864"/>
            </a:xfrm>
          </p:grpSpPr>
          <p:sp>
            <p:nvSpPr>
              <p:cNvPr id="1109" name="直角三角形 1108"/>
              <p:cNvSpPr/>
              <p:nvPr/>
            </p:nvSpPr>
            <p:spPr>
              <a:xfrm rot="-5400000">
                <a:off x="3888" y="2304"/>
                <a:ext cx="864" cy="864"/>
              </a:xfrm>
              <a:prstGeom prst="rtTriangle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10" name="椭圆 1109"/>
              <p:cNvSpPr/>
              <p:nvPr/>
            </p:nvSpPr>
            <p:spPr>
              <a:xfrm>
                <a:off x="4368" y="2736"/>
                <a:ext cx="288" cy="288"/>
              </a:xfrm>
              <a:prstGeom prst="ellipse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111" name="组合 1110"/>
            <p:cNvGrpSpPr/>
            <p:nvPr/>
          </p:nvGrpSpPr>
          <p:grpSpPr>
            <a:xfrm rot="14221858" flipV="1">
              <a:off x="4117" y="2298"/>
              <a:ext cx="508" cy="775"/>
              <a:chOff x="3618" y="1591"/>
              <a:chExt cx="942" cy="1481"/>
            </a:xfrm>
          </p:grpSpPr>
          <p:sp>
            <p:nvSpPr>
              <p:cNvPr id="1112" name="直角三角形 1111"/>
              <p:cNvSpPr/>
              <p:nvPr/>
            </p:nvSpPr>
            <p:spPr>
              <a:xfrm rot="-24328522" flipH="1">
                <a:off x="3332" y="1877"/>
                <a:ext cx="1481" cy="909"/>
              </a:xfrm>
              <a:prstGeom prst="rtTriangle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13" name="椭圆 1112"/>
              <p:cNvSpPr/>
              <p:nvPr/>
            </p:nvSpPr>
            <p:spPr>
              <a:xfrm>
                <a:off x="4272" y="2016"/>
                <a:ext cx="288" cy="288"/>
              </a:xfrm>
              <a:prstGeom prst="ellipse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114" name="直接连接符 1113"/>
            <p:cNvSpPr/>
            <p:nvPr/>
          </p:nvSpPr>
          <p:spPr>
            <a:xfrm>
              <a:off x="4081" y="3029"/>
              <a:ext cx="432" cy="0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115" name="直接连接符 1114"/>
            <p:cNvSpPr/>
            <p:nvPr/>
          </p:nvSpPr>
          <p:spPr>
            <a:xfrm>
              <a:off x="3742" y="2938"/>
              <a:ext cx="317" cy="91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117" name="直角三角形 1116"/>
            <p:cNvSpPr/>
            <p:nvPr/>
          </p:nvSpPr>
          <p:spPr>
            <a:xfrm rot="-4745253">
              <a:off x="3609" y="2480"/>
              <a:ext cx="489" cy="499"/>
            </a:xfrm>
            <a:prstGeom prst="rtTriangle">
              <a:avLst/>
            </a:prstGeom>
            <a:noFill/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18" name="椭圆 1117"/>
            <p:cNvSpPr/>
            <p:nvPr/>
          </p:nvSpPr>
          <p:spPr>
            <a:xfrm rot="654747">
              <a:off x="3898" y="2779"/>
              <a:ext cx="141" cy="159"/>
            </a:xfrm>
            <a:prstGeom prst="ellipse">
              <a:avLst/>
            </a:prstGeom>
            <a:noFill/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119" name="文本框 1118"/>
          <p:cNvSpPr txBox="1"/>
          <p:nvPr/>
        </p:nvSpPr>
        <p:spPr>
          <a:xfrm>
            <a:off x="5962650" y="3006810"/>
            <a:ext cx="1028700" cy="461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165</a:t>
            </a:r>
            <a:r>
              <a:rPr lang="en-US" altLang="zh-CN" sz="2400" baseline="30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°</a:t>
            </a:r>
          </a:p>
        </p:txBody>
      </p:sp>
      <p:grpSp>
        <p:nvGrpSpPr>
          <p:cNvPr id="1157" name="组合 1156"/>
          <p:cNvGrpSpPr/>
          <p:nvPr/>
        </p:nvGrpSpPr>
        <p:grpSpPr>
          <a:xfrm>
            <a:off x="4616053" y="3600932"/>
            <a:ext cx="800100" cy="998934"/>
            <a:chOff x="2835" y="2183"/>
            <a:chExt cx="672" cy="839"/>
          </a:xfrm>
        </p:grpSpPr>
        <p:grpSp>
          <p:nvGrpSpPr>
            <p:cNvPr id="1122" name="组合 1121"/>
            <p:cNvGrpSpPr/>
            <p:nvPr/>
          </p:nvGrpSpPr>
          <p:grpSpPr>
            <a:xfrm flipH="1">
              <a:off x="3075" y="2590"/>
              <a:ext cx="432" cy="432"/>
              <a:chOff x="3888" y="2304"/>
              <a:chExt cx="864" cy="864"/>
            </a:xfrm>
          </p:grpSpPr>
          <p:sp>
            <p:nvSpPr>
              <p:cNvPr id="1123" name="直角三角形 1122"/>
              <p:cNvSpPr/>
              <p:nvPr/>
            </p:nvSpPr>
            <p:spPr>
              <a:xfrm rot="-5400000">
                <a:off x="3888" y="2304"/>
                <a:ext cx="864" cy="864"/>
              </a:xfrm>
              <a:prstGeom prst="rtTriangle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24" name="椭圆 1123"/>
              <p:cNvSpPr/>
              <p:nvPr/>
            </p:nvSpPr>
            <p:spPr>
              <a:xfrm>
                <a:off x="4368" y="2736"/>
                <a:ext cx="288" cy="288"/>
              </a:xfrm>
              <a:prstGeom prst="ellipse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125" name="直接连接符 1124"/>
            <p:cNvSpPr/>
            <p:nvPr/>
          </p:nvSpPr>
          <p:spPr>
            <a:xfrm>
              <a:off x="3075" y="3022"/>
              <a:ext cx="336" cy="0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126" name="直接连接符 1125"/>
            <p:cNvSpPr/>
            <p:nvPr/>
          </p:nvSpPr>
          <p:spPr>
            <a:xfrm>
              <a:off x="2835" y="2878"/>
              <a:ext cx="240" cy="144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grpSp>
          <p:nvGrpSpPr>
            <p:cNvPr id="1127" name="组合 1126"/>
            <p:cNvGrpSpPr/>
            <p:nvPr/>
          </p:nvGrpSpPr>
          <p:grpSpPr>
            <a:xfrm rot="-11774912">
              <a:off x="2871" y="2183"/>
              <a:ext cx="415" cy="795"/>
              <a:chOff x="3618" y="1591"/>
              <a:chExt cx="942" cy="1481"/>
            </a:xfrm>
          </p:grpSpPr>
          <p:sp>
            <p:nvSpPr>
              <p:cNvPr id="1128" name="直角三角形 1127"/>
              <p:cNvSpPr/>
              <p:nvPr/>
            </p:nvSpPr>
            <p:spPr>
              <a:xfrm rot="-24328522" flipH="1">
                <a:off x="3332" y="1877"/>
                <a:ext cx="1481" cy="909"/>
              </a:xfrm>
              <a:prstGeom prst="rtTriangle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29" name="椭圆 1128"/>
              <p:cNvSpPr/>
              <p:nvPr/>
            </p:nvSpPr>
            <p:spPr>
              <a:xfrm>
                <a:off x="4272" y="2016"/>
                <a:ext cx="288" cy="288"/>
              </a:xfrm>
              <a:prstGeom prst="ellipse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1130" name="文本框 1129"/>
          <p:cNvSpPr txBox="1"/>
          <p:nvPr/>
        </p:nvSpPr>
        <p:spPr>
          <a:xfrm>
            <a:off x="4667250" y="3006810"/>
            <a:ext cx="1028700" cy="461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150</a:t>
            </a:r>
            <a:r>
              <a:rPr lang="en-US" altLang="zh-CN" sz="2400" baseline="30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°</a:t>
            </a:r>
          </a:p>
        </p:txBody>
      </p:sp>
      <p:grpSp>
        <p:nvGrpSpPr>
          <p:cNvPr id="1156" name="组合 1155"/>
          <p:cNvGrpSpPr/>
          <p:nvPr/>
        </p:nvGrpSpPr>
        <p:grpSpPr>
          <a:xfrm>
            <a:off x="3589735" y="3762857"/>
            <a:ext cx="857250" cy="841772"/>
            <a:chOff x="1973" y="2360"/>
            <a:chExt cx="720" cy="707"/>
          </a:xfrm>
        </p:grpSpPr>
        <p:grpSp>
          <p:nvGrpSpPr>
            <p:cNvPr id="1133" name="组合 1132"/>
            <p:cNvGrpSpPr/>
            <p:nvPr/>
          </p:nvGrpSpPr>
          <p:grpSpPr>
            <a:xfrm rot="8135011">
              <a:off x="1973" y="2479"/>
              <a:ext cx="480" cy="474"/>
              <a:chOff x="3888" y="2304"/>
              <a:chExt cx="864" cy="864"/>
            </a:xfrm>
          </p:grpSpPr>
          <p:sp>
            <p:nvSpPr>
              <p:cNvPr id="1134" name="直角三角形 1133"/>
              <p:cNvSpPr/>
              <p:nvPr/>
            </p:nvSpPr>
            <p:spPr>
              <a:xfrm rot="-5400000">
                <a:off x="3888" y="2304"/>
                <a:ext cx="864" cy="864"/>
              </a:xfrm>
              <a:prstGeom prst="rtTriangle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35" name="椭圆 1134"/>
              <p:cNvSpPr/>
              <p:nvPr/>
            </p:nvSpPr>
            <p:spPr>
              <a:xfrm>
                <a:off x="4368" y="2736"/>
                <a:ext cx="288" cy="288"/>
              </a:xfrm>
              <a:prstGeom prst="ellipse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136" name="组合 1135"/>
            <p:cNvGrpSpPr/>
            <p:nvPr/>
          </p:nvGrpSpPr>
          <p:grpSpPr>
            <a:xfrm rot="-13421786">
              <a:off x="2213" y="2360"/>
              <a:ext cx="480" cy="707"/>
              <a:chOff x="3618" y="1591"/>
              <a:chExt cx="942" cy="1481"/>
            </a:xfrm>
          </p:grpSpPr>
          <p:sp>
            <p:nvSpPr>
              <p:cNvPr id="1137" name="直角三角形 1136"/>
              <p:cNvSpPr/>
              <p:nvPr/>
            </p:nvSpPr>
            <p:spPr>
              <a:xfrm rot="-24328522" flipH="1">
                <a:off x="3332" y="1877"/>
                <a:ext cx="1481" cy="909"/>
              </a:xfrm>
              <a:prstGeom prst="rtTriangle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38" name="椭圆 1137"/>
              <p:cNvSpPr/>
              <p:nvPr/>
            </p:nvSpPr>
            <p:spPr>
              <a:xfrm>
                <a:off x="4272" y="2016"/>
                <a:ext cx="288" cy="288"/>
              </a:xfrm>
              <a:prstGeom prst="ellipse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139" name="直接连接符 1138"/>
            <p:cNvSpPr/>
            <p:nvPr/>
          </p:nvSpPr>
          <p:spPr>
            <a:xfrm>
              <a:off x="2213" y="3048"/>
              <a:ext cx="288" cy="0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140" name="直接连接符 1139"/>
            <p:cNvSpPr/>
            <p:nvPr/>
          </p:nvSpPr>
          <p:spPr>
            <a:xfrm flipH="1" flipV="1">
              <a:off x="2021" y="2858"/>
              <a:ext cx="192" cy="190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141" name="文本框 1140"/>
          <p:cNvSpPr txBox="1"/>
          <p:nvPr/>
        </p:nvSpPr>
        <p:spPr>
          <a:xfrm>
            <a:off x="3589734" y="3006810"/>
            <a:ext cx="857250" cy="461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135</a:t>
            </a:r>
            <a:r>
              <a:rPr lang="en-US" altLang="zh-CN" sz="2400" baseline="30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°</a:t>
            </a:r>
          </a:p>
        </p:txBody>
      </p:sp>
      <p:grpSp>
        <p:nvGrpSpPr>
          <p:cNvPr id="1159" name="组合 1158"/>
          <p:cNvGrpSpPr/>
          <p:nvPr/>
        </p:nvGrpSpPr>
        <p:grpSpPr>
          <a:xfrm>
            <a:off x="7059216" y="3867632"/>
            <a:ext cx="1067990" cy="707231"/>
            <a:chOff x="4659" y="2432"/>
            <a:chExt cx="897" cy="594"/>
          </a:xfrm>
        </p:grpSpPr>
        <p:grpSp>
          <p:nvGrpSpPr>
            <p:cNvPr id="1144" name="组合 1143"/>
            <p:cNvGrpSpPr/>
            <p:nvPr/>
          </p:nvGrpSpPr>
          <p:grpSpPr>
            <a:xfrm rot="24911">
              <a:off x="4659" y="2546"/>
              <a:ext cx="480" cy="480"/>
              <a:chOff x="3888" y="2304"/>
              <a:chExt cx="864" cy="864"/>
            </a:xfrm>
          </p:grpSpPr>
          <p:sp>
            <p:nvSpPr>
              <p:cNvPr id="1145" name="直角三角形 1144"/>
              <p:cNvSpPr/>
              <p:nvPr/>
            </p:nvSpPr>
            <p:spPr>
              <a:xfrm rot="-5400000">
                <a:off x="3888" y="2304"/>
                <a:ext cx="864" cy="864"/>
              </a:xfrm>
              <a:prstGeom prst="rtTriangle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46" name="椭圆 1145"/>
              <p:cNvSpPr/>
              <p:nvPr/>
            </p:nvSpPr>
            <p:spPr>
              <a:xfrm>
                <a:off x="4368" y="2736"/>
                <a:ext cx="288" cy="288"/>
              </a:xfrm>
              <a:prstGeom prst="ellipse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147" name="组合 1146"/>
            <p:cNvGrpSpPr/>
            <p:nvPr/>
          </p:nvGrpSpPr>
          <p:grpSpPr>
            <a:xfrm rot="-13373950">
              <a:off x="5117" y="2432"/>
              <a:ext cx="439" cy="594"/>
              <a:chOff x="3618" y="1591"/>
              <a:chExt cx="942" cy="1481"/>
            </a:xfrm>
          </p:grpSpPr>
          <p:sp>
            <p:nvSpPr>
              <p:cNvPr id="1148" name="直角三角形 1147"/>
              <p:cNvSpPr/>
              <p:nvPr/>
            </p:nvSpPr>
            <p:spPr>
              <a:xfrm rot="-24328522" flipH="1">
                <a:off x="3332" y="1877"/>
                <a:ext cx="1481" cy="909"/>
              </a:xfrm>
              <a:prstGeom prst="rtTriangle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49" name="椭圆 1148"/>
              <p:cNvSpPr/>
              <p:nvPr/>
            </p:nvSpPr>
            <p:spPr>
              <a:xfrm>
                <a:off x="4272" y="2016"/>
                <a:ext cx="288" cy="288"/>
              </a:xfrm>
              <a:prstGeom prst="ellipse">
                <a:avLst/>
              </a:prstGeom>
              <a:noFill/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150" name="直接连接符 1149"/>
            <p:cNvSpPr/>
            <p:nvPr/>
          </p:nvSpPr>
          <p:spPr>
            <a:xfrm>
              <a:off x="4912" y="3026"/>
              <a:ext cx="432" cy="0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151" name="文本框 1150"/>
          <p:cNvSpPr txBox="1"/>
          <p:nvPr/>
        </p:nvSpPr>
        <p:spPr>
          <a:xfrm>
            <a:off x="7103269" y="2996095"/>
            <a:ext cx="914400" cy="461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180</a:t>
            </a:r>
            <a:r>
              <a:rPr lang="en-US" altLang="zh-CN" sz="2400" baseline="30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1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1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0241"/>
          <p:cNvSpPr>
            <a:spLocks noGrp="1" noRot="1"/>
          </p:cNvSpPr>
          <p:nvPr>
            <p:ph type="title" idx="4294967295"/>
          </p:nvPr>
        </p:nvSpPr>
        <p:spPr>
          <a:xfrm>
            <a:off x="4427251" y="1029300"/>
            <a:ext cx="2286000" cy="514350"/>
          </a:xfrm>
          <a:prstGeom prst="rect">
            <a:avLst/>
          </a:prstGeom>
        </p:spPr>
        <p:txBody>
          <a:bodyPr anchor="ctr" anchorCtr="0"/>
          <a:lstStyle/>
          <a:p>
            <a:pPr algn="l"/>
            <a:r>
              <a:rPr lang="zh-CN" altLang="en-US" sz="2700" dirty="0">
                <a:solidFill>
                  <a:srgbClr val="00050A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角的平分线</a:t>
            </a:r>
          </a:p>
        </p:txBody>
      </p:sp>
      <p:sp>
        <p:nvSpPr>
          <p:cNvPr id="10243" name="文本框 10242"/>
          <p:cNvSpPr txBox="1"/>
          <p:nvPr/>
        </p:nvSpPr>
        <p:spPr>
          <a:xfrm>
            <a:off x="862716" y="1565548"/>
            <a:ext cx="7829550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请准备一张纸（最好是透明的），在上面作任意角</a:t>
            </a:r>
            <a:r>
              <a:rPr lang="en-US" altLang="zh-CN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AOB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，把这个角对折，使角的两边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OA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与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OB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重合，然后把这张纸展开、铺平，画出折痕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OC</a:t>
            </a:r>
            <a:r>
              <a:rPr lang="en-US" altLang="zh-CN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.∠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AOC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与</a:t>
            </a:r>
            <a:r>
              <a:rPr lang="en-US" altLang="zh-CN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BOC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之间有怎样的大小关系？</a:t>
            </a:r>
          </a:p>
        </p:txBody>
      </p:sp>
      <p:sp>
        <p:nvSpPr>
          <p:cNvPr id="10244" name="折角形 10243"/>
          <p:cNvSpPr/>
          <p:nvPr/>
        </p:nvSpPr>
        <p:spPr>
          <a:xfrm>
            <a:off x="3670653" y="2996471"/>
            <a:ext cx="3371850" cy="18859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algn="ctr"/>
            <a:endParaRPr sz="21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5" name="直接连接符 10244"/>
          <p:cNvSpPr/>
          <p:nvPr/>
        </p:nvSpPr>
        <p:spPr>
          <a:xfrm flipV="1">
            <a:off x="3575086" y="3196814"/>
            <a:ext cx="3371850" cy="1485900"/>
          </a:xfrm>
          <a:prstGeom prst="line">
            <a:avLst/>
          </a:prstGeom>
          <a:ln w="9525" cap="flat" cmpd="sng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10246" name="直接连接符 10245"/>
          <p:cNvSpPr/>
          <p:nvPr/>
        </p:nvSpPr>
        <p:spPr>
          <a:xfrm flipV="1">
            <a:off x="4603786" y="3539714"/>
            <a:ext cx="1600200" cy="68580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247" name="直接连接符 10246"/>
          <p:cNvSpPr/>
          <p:nvPr/>
        </p:nvSpPr>
        <p:spPr>
          <a:xfrm>
            <a:off x="4603786" y="4233848"/>
            <a:ext cx="1600200" cy="171450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248" name="直接连接符 10247"/>
          <p:cNvSpPr/>
          <p:nvPr/>
        </p:nvSpPr>
        <p:spPr>
          <a:xfrm flipV="1">
            <a:off x="4603786" y="2976548"/>
            <a:ext cx="800100" cy="1257300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249" name="文本框 10248"/>
          <p:cNvSpPr txBox="1"/>
          <p:nvPr/>
        </p:nvSpPr>
        <p:spPr>
          <a:xfrm>
            <a:off x="5918236" y="4339813"/>
            <a:ext cx="3429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10250" name="文本框 10249"/>
          <p:cNvSpPr txBox="1"/>
          <p:nvPr/>
        </p:nvSpPr>
        <p:spPr>
          <a:xfrm>
            <a:off x="4432336" y="4168363"/>
            <a:ext cx="3429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</a:p>
        </p:txBody>
      </p:sp>
      <p:sp>
        <p:nvSpPr>
          <p:cNvPr id="10251" name="文本框 10250"/>
          <p:cNvSpPr txBox="1"/>
          <p:nvPr/>
        </p:nvSpPr>
        <p:spPr>
          <a:xfrm>
            <a:off x="5060986" y="2853914"/>
            <a:ext cx="3429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sp>
        <p:nvSpPr>
          <p:cNvPr id="10252" name="文本框 10251"/>
          <p:cNvSpPr txBox="1"/>
          <p:nvPr/>
        </p:nvSpPr>
        <p:spPr>
          <a:xfrm>
            <a:off x="6146836" y="3482563"/>
            <a:ext cx="3429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10261" name="文本框 10260"/>
          <p:cNvSpPr txBox="1"/>
          <p:nvPr/>
        </p:nvSpPr>
        <p:spPr>
          <a:xfrm>
            <a:off x="6354081" y="3819828"/>
            <a:ext cx="2538413" cy="414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1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AOC</a:t>
            </a:r>
            <a:r>
              <a:rPr lang="en-US" altLang="zh-CN" sz="2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=∠</a:t>
            </a:r>
            <a:r>
              <a:rPr lang="en-US" altLang="zh-CN" sz="21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BOC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21" name="组合 20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23" name="圆角矩形 22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4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活动四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22" name="直接连接符 21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9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9" grpId="0"/>
      <p:bldP spid="10250" grpId="0"/>
      <p:bldP spid="10251" grpId="0"/>
      <p:bldP spid="10252" grpId="0"/>
      <p:bldP spid="1026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6869" name="文本框 36868"/>
              <p:cNvSpPr txBox="1"/>
              <p:nvPr/>
            </p:nvSpPr>
            <p:spPr>
              <a:xfrm>
                <a:off x="683566" y="2715766"/>
                <a:ext cx="8282305" cy="146860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6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       </a:t>
                </a:r>
                <a:r>
                  <a:rPr lang="en-US" altLang="zh-CN" sz="2600" b="1" dirty="0">
                    <a:solidFill>
                      <a:srgbClr val="00050A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zh-CN" altLang="en-US" sz="2600" b="1" dirty="0">
                    <a:solidFill>
                      <a:srgbClr val="00050A"/>
                    </a:solidFill>
                    <a:latin typeface="Times New Roman" pitchFamily="18" charset="0"/>
                    <a:cs typeface="Times New Roman" pitchFamily="18" charset="0"/>
                  </a:rPr>
                  <a:t>如上图，射线</a:t>
                </a:r>
                <a:r>
                  <a:rPr lang="en-US" altLang="zh-CN" sz="2600" b="1" i="1" dirty="0">
                    <a:solidFill>
                      <a:srgbClr val="00050A"/>
                    </a:solidFill>
                    <a:latin typeface="Times New Roman" pitchFamily="18" charset="0"/>
                    <a:cs typeface="Times New Roman" pitchFamily="18" charset="0"/>
                  </a:rPr>
                  <a:t>OC</a:t>
                </a:r>
                <a:r>
                  <a:rPr lang="zh-CN" altLang="en-US" sz="2600" b="1" dirty="0">
                    <a:solidFill>
                      <a:srgbClr val="00050A"/>
                    </a:solidFill>
                    <a:latin typeface="Times New Roman" pitchFamily="18" charset="0"/>
                    <a:cs typeface="Times New Roman" pitchFamily="18" charset="0"/>
                  </a:rPr>
                  <a:t>是</a:t>
                </a:r>
                <a:r>
                  <a:rPr lang="en-US" altLang="zh-CN" sz="2600" b="1" dirty="0">
                    <a:solidFill>
                      <a:srgbClr val="00050A"/>
                    </a:solidFill>
                    <a:latin typeface="Times New Roman" pitchFamily="18" charset="0"/>
                    <a:cs typeface="Times New Roman" pitchFamily="18" charset="0"/>
                  </a:rPr>
                  <a:t>∠</a:t>
                </a:r>
                <a:r>
                  <a:rPr lang="en-US" altLang="zh-CN" sz="2600" b="1" i="1" dirty="0">
                    <a:solidFill>
                      <a:srgbClr val="00050A"/>
                    </a:solidFill>
                    <a:latin typeface="Times New Roman" pitchFamily="18" charset="0"/>
                    <a:cs typeface="Times New Roman" pitchFamily="18" charset="0"/>
                  </a:rPr>
                  <a:t>AOB</a:t>
                </a:r>
                <a:r>
                  <a:rPr lang="zh-CN" altLang="en-US" sz="2600" b="1" dirty="0">
                    <a:solidFill>
                      <a:srgbClr val="00050A"/>
                    </a:solidFill>
                    <a:latin typeface="Times New Roman" pitchFamily="18" charset="0"/>
                    <a:cs typeface="Times New Roman" pitchFamily="18" charset="0"/>
                  </a:rPr>
                  <a:t>的角平分线或</a:t>
                </a:r>
                <a:r>
                  <a:rPr lang="en-US" altLang="zh-CN" sz="2600" b="1" i="1" dirty="0">
                    <a:solidFill>
                      <a:srgbClr val="00050A"/>
                    </a:solidFill>
                    <a:latin typeface="Times New Roman" pitchFamily="18" charset="0"/>
                    <a:cs typeface="Times New Roman" pitchFamily="18" charset="0"/>
                  </a:rPr>
                  <a:t>OC</a:t>
                </a:r>
                <a:r>
                  <a:rPr lang="zh-CN" altLang="en-US" sz="2600" b="1" dirty="0">
                    <a:solidFill>
                      <a:srgbClr val="00050A"/>
                    </a:solidFill>
                    <a:latin typeface="Times New Roman" pitchFamily="18" charset="0"/>
                    <a:cs typeface="Times New Roman" pitchFamily="18" charset="0"/>
                  </a:rPr>
                  <a:t>平分</a:t>
                </a:r>
                <a:r>
                  <a:rPr lang="en-US" altLang="zh-CN" sz="2600" b="1" dirty="0">
                    <a:solidFill>
                      <a:srgbClr val="00050A"/>
                    </a:solidFill>
                    <a:latin typeface="Times New Roman" pitchFamily="18" charset="0"/>
                    <a:cs typeface="Times New Roman" pitchFamily="18" charset="0"/>
                  </a:rPr>
                  <a:t>∠</a:t>
                </a:r>
                <a:r>
                  <a:rPr lang="en-US" altLang="zh-CN" sz="2600" b="1" i="1" dirty="0">
                    <a:solidFill>
                      <a:srgbClr val="00050A"/>
                    </a:solidFill>
                    <a:latin typeface="Times New Roman" pitchFamily="18" charset="0"/>
                    <a:cs typeface="Times New Roman" pitchFamily="18" charset="0"/>
                  </a:rPr>
                  <a:t>AOB</a:t>
                </a:r>
                <a:r>
                  <a:rPr lang="zh-CN" altLang="en-US" sz="2600" b="1" dirty="0">
                    <a:solidFill>
                      <a:srgbClr val="00050A"/>
                    </a:solidFill>
                    <a:latin typeface="Times New Roman" pitchFamily="18" charset="0"/>
                    <a:cs typeface="Times New Roman" pitchFamily="18" charset="0"/>
                  </a:rPr>
                  <a:t>，记作： </a:t>
                </a:r>
                <a:r>
                  <a:rPr lang="en-US" altLang="zh-CN" sz="2600" b="1" dirty="0">
                    <a:solidFill>
                      <a:srgbClr val="00050A"/>
                    </a:solidFill>
                    <a:latin typeface="Times New Roman" pitchFamily="18" charset="0"/>
                    <a:cs typeface="Times New Roman" pitchFamily="18" charset="0"/>
                  </a:rPr>
                  <a:t>∠</a:t>
                </a:r>
                <a:r>
                  <a:rPr lang="en-US" altLang="zh-CN" sz="2600" b="1" i="1" dirty="0">
                    <a:solidFill>
                      <a:srgbClr val="00050A"/>
                    </a:solidFill>
                    <a:latin typeface="Times New Roman" pitchFamily="18" charset="0"/>
                    <a:cs typeface="Times New Roman" pitchFamily="18" charset="0"/>
                  </a:rPr>
                  <a:t>AOC</a:t>
                </a:r>
                <a:r>
                  <a:rPr lang="en-US" altLang="zh-CN" sz="2600" b="1" dirty="0">
                    <a:solidFill>
                      <a:srgbClr val="00050A"/>
                    </a:solidFill>
                    <a:latin typeface="Times New Roman" pitchFamily="18" charset="0"/>
                    <a:cs typeface="Times New Roman" pitchFamily="18" charset="0"/>
                  </a:rPr>
                  <a:t>=∠</a:t>
                </a:r>
                <a:r>
                  <a:rPr lang="en-US" altLang="zh-CN" sz="2600" b="1" i="1" dirty="0">
                    <a:solidFill>
                      <a:srgbClr val="00050A"/>
                    </a:solidFill>
                    <a:latin typeface="Times New Roman" pitchFamily="18" charset="0"/>
                    <a:cs typeface="Times New Roman" pitchFamily="18" charset="0"/>
                  </a:rPr>
                  <a:t>BOC</a:t>
                </a:r>
                <a:r>
                  <a:rPr lang="en-US" altLang="zh-CN" sz="2600" b="1" dirty="0">
                    <a:solidFill>
                      <a:srgbClr val="00050A"/>
                    </a:solidFill>
                    <a:latin typeface="Times New Roman" pitchFamily="18" charset="0"/>
                    <a:cs typeface="Times New Roman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600" b="1" i="1">
                            <a:solidFill>
                              <a:srgbClr val="FF0000"/>
                            </a:solidFill>
                            <a:latin typeface="Cambria Math"/>
                            <a:cs typeface="Cambria Math" panose="02040503050406030204" charset="0"/>
                          </a:rPr>
                        </m:ctrlPr>
                      </m:fPr>
                      <m:num>
                        <m:r>
                          <a:rPr lang="en-US" altLang="zh-CN" sz="2600" b="1" i="1">
                            <a:solidFill>
                              <a:srgbClr val="FF0000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600" b="1" i="1">
                            <a:solidFill>
                              <a:srgbClr val="FF0000"/>
                            </a:solidFill>
                            <a:latin typeface="Cambria Math" panose="02040503050406030204" charset="0"/>
                            <a:cs typeface="Cambria Math" panose="02040503050406030204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600" b="1" dirty="0">
                    <a:solidFill>
                      <a:srgbClr val="00050A"/>
                    </a:solidFill>
                    <a:latin typeface="Times New Roman" pitchFamily="18" charset="0"/>
                    <a:cs typeface="Times New Roman" pitchFamily="18" charset="0"/>
                  </a:rPr>
                  <a:t>∠</a:t>
                </a:r>
                <a:r>
                  <a:rPr lang="en-US" altLang="zh-CN" sz="2600" b="1" i="1" dirty="0">
                    <a:solidFill>
                      <a:srgbClr val="00050A"/>
                    </a:solidFill>
                    <a:latin typeface="Times New Roman" pitchFamily="18" charset="0"/>
                    <a:cs typeface="Times New Roman" pitchFamily="18" charset="0"/>
                  </a:rPr>
                  <a:t>AOB</a:t>
                </a:r>
                <a:r>
                  <a:rPr lang="en-US" altLang="zh-CN" sz="2600" b="1" dirty="0">
                    <a:solidFill>
                      <a:srgbClr val="00050A"/>
                    </a:solidFill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en-US" altLang="zh-CN" sz="2600" b="1" dirty="0">
                    <a:solidFill>
                      <a:srgbClr val="00050A"/>
                    </a:solidFill>
                    <a:latin typeface="Times New Roman" pitchFamily="18" charset="0"/>
                    <a:cs typeface="Times New Roman" pitchFamily="18" charset="0"/>
                  </a:rPr>
                </a:br>
                <a:r>
                  <a:rPr lang="zh-CN" altLang="en-US" sz="2600" b="1" dirty="0">
                    <a:solidFill>
                      <a:srgbClr val="00050A"/>
                    </a:solidFill>
                    <a:latin typeface="Times New Roman" pitchFamily="18" charset="0"/>
                    <a:cs typeface="Times New Roman" pitchFamily="18" charset="0"/>
                  </a:rPr>
                  <a:t>或 </a:t>
                </a:r>
                <a:r>
                  <a:rPr lang="en-US" altLang="zh-CN" sz="2600" b="1" dirty="0">
                    <a:solidFill>
                      <a:srgbClr val="00050A"/>
                    </a:solidFill>
                    <a:latin typeface="Times New Roman" pitchFamily="18" charset="0"/>
                    <a:cs typeface="Times New Roman" pitchFamily="18" charset="0"/>
                  </a:rPr>
                  <a:t>∠</a:t>
                </a:r>
                <a:r>
                  <a:rPr lang="en-US" altLang="zh-CN" sz="2600" b="1" i="1" dirty="0">
                    <a:solidFill>
                      <a:srgbClr val="00050A"/>
                    </a:solidFill>
                    <a:latin typeface="Times New Roman" pitchFamily="18" charset="0"/>
                    <a:cs typeface="Times New Roman" pitchFamily="18" charset="0"/>
                  </a:rPr>
                  <a:t>AOB</a:t>
                </a:r>
                <a:r>
                  <a:rPr lang="en-US" altLang="zh-CN" sz="2600" b="1" dirty="0">
                    <a:solidFill>
                      <a:srgbClr val="00050A"/>
                    </a:solidFill>
                    <a:latin typeface="Times New Roman" pitchFamily="18" charset="0"/>
                    <a:cs typeface="Times New Roman" pitchFamily="18" charset="0"/>
                  </a:rPr>
                  <a:t>=</a:t>
                </a:r>
                <a:r>
                  <a:rPr lang="en-US" altLang="zh-CN" sz="26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altLang="zh-CN" sz="2600" b="1" dirty="0">
                    <a:solidFill>
                      <a:srgbClr val="00050A"/>
                    </a:solidFill>
                    <a:latin typeface="Times New Roman" pitchFamily="18" charset="0"/>
                    <a:cs typeface="Times New Roman" pitchFamily="18" charset="0"/>
                  </a:rPr>
                  <a:t>∠</a:t>
                </a:r>
                <a:r>
                  <a:rPr lang="en-US" altLang="zh-CN" sz="2600" b="1" i="1" dirty="0">
                    <a:solidFill>
                      <a:srgbClr val="00050A"/>
                    </a:solidFill>
                    <a:latin typeface="Times New Roman" pitchFamily="18" charset="0"/>
                    <a:cs typeface="Times New Roman" pitchFamily="18" charset="0"/>
                  </a:rPr>
                  <a:t>AOC</a:t>
                </a:r>
                <a:r>
                  <a:rPr lang="en-US" altLang="zh-CN" sz="2600" b="1" dirty="0">
                    <a:solidFill>
                      <a:srgbClr val="00050A"/>
                    </a:solidFill>
                    <a:latin typeface="Times New Roman" pitchFamily="18" charset="0"/>
                    <a:cs typeface="Times New Roman" pitchFamily="18" charset="0"/>
                  </a:rPr>
                  <a:t>=</a:t>
                </a:r>
                <a:r>
                  <a:rPr lang="en-US" altLang="zh-CN" sz="26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altLang="zh-CN" sz="2600" b="1" dirty="0">
                    <a:solidFill>
                      <a:srgbClr val="00050A"/>
                    </a:solidFill>
                    <a:latin typeface="Times New Roman" pitchFamily="18" charset="0"/>
                    <a:cs typeface="Times New Roman" pitchFamily="18" charset="0"/>
                  </a:rPr>
                  <a:t>∠</a:t>
                </a:r>
                <a:r>
                  <a:rPr lang="en-US" altLang="zh-CN" sz="2600" b="1" i="1" dirty="0">
                    <a:solidFill>
                      <a:srgbClr val="00050A"/>
                    </a:solidFill>
                    <a:latin typeface="Times New Roman" pitchFamily="18" charset="0"/>
                    <a:cs typeface="Times New Roman" pitchFamily="18" charset="0"/>
                  </a:rPr>
                  <a:t>BOC.</a:t>
                </a:r>
              </a:p>
            </p:txBody>
          </p:sp>
        </mc:Choice>
        <mc:Fallback xmlns="">
          <p:sp>
            <p:nvSpPr>
              <p:cNvPr id="36869" name="文本框 368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6" y="2715766"/>
                <a:ext cx="8282305" cy="1468607"/>
              </a:xfrm>
              <a:prstGeom prst="rect">
                <a:avLst/>
              </a:prstGeom>
              <a:blipFill rotWithShape="1">
                <a:blip r:embed="rId3"/>
                <a:stretch>
                  <a:fillRect l="-1251" t="-4149" b="-9959"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873" name="文本框 36872"/>
          <p:cNvSpPr txBox="1"/>
          <p:nvPr/>
        </p:nvSpPr>
        <p:spPr>
          <a:xfrm>
            <a:off x="971600" y="1068427"/>
            <a:ext cx="264160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角的平分线：</a:t>
            </a:r>
          </a:p>
        </p:txBody>
      </p:sp>
      <p:sp>
        <p:nvSpPr>
          <p:cNvPr id="36874" name="文本框 36873"/>
          <p:cNvSpPr txBox="1"/>
          <p:nvPr/>
        </p:nvSpPr>
        <p:spPr>
          <a:xfrm>
            <a:off x="493732" y="1542621"/>
            <a:ext cx="6874139" cy="10416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zh-CN" altLang="en-US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从</a:t>
            </a:r>
            <a:r>
              <a:rPr lang="zh-CN" altLang="en-US" sz="2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一个角的顶点出发，把这个角分成相等的两个角的射线叫做这个</a:t>
            </a:r>
            <a:r>
              <a:rPr lang="zh-CN" altLang="en-US" sz="2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角的平分线</a:t>
            </a:r>
            <a:r>
              <a:rPr lang="zh-CN" altLang="en-US" sz="2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．</a:t>
            </a:r>
          </a:p>
        </p:txBody>
      </p:sp>
      <p:sp>
        <p:nvSpPr>
          <p:cNvPr id="36875" name="文本框 36874"/>
          <p:cNvSpPr txBox="1"/>
          <p:nvPr/>
        </p:nvSpPr>
        <p:spPr>
          <a:xfrm>
            <a:off x="1190529" y="4207843"/>
            <a:ext cx="682053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50A"/>
                </a:solidFill>
                <a:latin typeface="Times New Roman" pitchFamily="18" charset="0"/>
                <a:cs typeface="Times New Roman" pitchFamily="18" charset="0"/>
              </a:rPr>
              <a:t>我们能用量角器作出</a:t>
            </a:r>
            <a:r>
              <a:rPr lang="en-US" altLang="zh-CN" sz="2800" b="1" dirty="0">
                <a:solidFill>
                  <a:srgbClr val="00050A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800" b="1" i="1" dirty="0">
                <a:solidFill>
                  <a:srgbClr val="00050A"/>
                </a:solidFill>
                <a:latin typeface="Times New Roman" pitchFamily="18" charset="0"/>
                <a:cs typeface="Times New Roman" pitchFamily="18" charset="0"/>
              </a:rPr>
              <a:t>AOB</a:t>
            </a:r>
            <a:r>
              <a:rPr lang="zh-CN" altLang="en-US" sz="2800" b="1" dirty="0">
                <a:solidFill>
                  <a:srgbClr val="00050A"/>
                </a:solidFill>
                <a:latin typeface="Times New Roman" pitchFamily="18" charset="0"/>
                <a:cs typeface="Times New Roman" pitchFamily="18" charset="0"/>
              </a:rPr>
              <a:t>的角平分线吗？</a:t>
            </a:r>
          </a:p>
        </p:txBody>
      </p:sp>
      <p:grpSp>
        <p:nvGrpSpPr>
          <p:cNvPr id="36886" name="组合 36885"/>
          <p:cNvGrpSpPr/>
          <p:nvPr/>
        </p:nvGrpSpPr>
        <p:grpSpPr>
          <a:xfrm rot="21220198">
            <a:off x="6732240" y="974487"/>
            <a:ext cx="2057400" cy="1908572"/>
            <a:chOff x="3465" y="346"/>
            <a:chExt cx="1728" cy="1603"/>
          </a:xfrm>
        </p:grpSpPr>
        <p:sp>
          <p:nvSpPr>
            <p:cNvPr id="36879" name="直接连接符 36878"/>
            <p:cNvSpPr/>
            <p:nvPr/>
          </p:nvSpPr>
          <p:spPr>
            <a:xfrm flipV="1">
              <a:off x="3609" y="968"/>
              <a:ext cx="1344" cy="576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6880" name="直接连接符 36879"/>
            <p:cNvSpPr/>
            <p:nvPr/>
          </p:nvSpPr>
          <p:spPr>
            <a:xfrm>
              <a:off x="3609" y="1551"/>
              <a:ext cx="1344" cy="144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6881" name="直接连接符 36880"/>
            <p:cNvSpPr/>
            <p:nvPr/>
          </p:nvSpPr>
          <p:spPr>
            <a:xfrm flipV="1">
              <a:off x="3609" y="495"/>
              <a:ext cx="672" cy="1056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6882" name="文本框 36881"/>
            <p:cNvSpPr txBox="1"/>
            <p:nvPr/>
          </p:nvSpPr>
          <p:spPr>
            <a:xfrm>
              <a:off x="4713" y="1640"/>
              <a:ext cx="288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</a:p>
          </p:txBody>
        </p:sp>
        <p:sp>
          <p:nvSpPr>
            <p:cNvPr id="36883" name="文本框 36882"/>
            <p:cNvSpPr txBox="1"/>
            <p:nvPr/>
          </p:nvSpPr>
          <p:spPr>
            <a:xfrm>
              <a:off x="3465" y="1496"/>
              <a:ext cx="288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O</a:t>
              </a:r>
            </a:p>
          </p:txBody>
        </p:sp>
        <p:sp>
          <p:nvSpPr>
            <p:cNvPr id="36884" name="文本框 36883"/>
            <p:cNvSpPr txBox="1"/>
            <p:nvPr/>
          </p:nvSpPr>
          <p:spPr>
            <a:xfrm>
              <a:off x="4905" y="920"/>
              <a:ext cx="288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</a:p>
          </p:txBody>
        </p:sp>
        <p:sp>
          <p:nvSpPr>
            <p:cNvPr id="36885" name="文本框 36884"/>
            <p:cNvSpPr txBox="1"/>
            <p:nvPr/>
          </p:nvSpPr>
          <p:spPr>
            <a:xfrm>
              <a:off x="4307" y="346"/>
              <a:ext cx="288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8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8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/>
      <p:bldP spid="36874" grpId="0"/>
      <p:bldP spid="3687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11265"/>
          <p:cNvSpPr/>
          <p:nvPr/>
        </p:nvSpPr>
        <p:spPr>
          <a:xfrm>
            <a:off x="925154" y="1207095"/>
            <a:ext cx="411353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例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）根据右图填空：</a:t>
            </a:r>
          </a:p>
        </p:txBody>
      </p:sp>
      <p:sp>
        <p:nvSpPr>
          <p:cNvPr id="11267" name="矩形 11266"/>
          <p:cNvSpPr/>
          <p:nvPr/>
        </p:nvSpPr>
        <p:spPr>
          <a:xfrm>
            <a:off x="739654" y="1729065"/>
            <a:ext cx="526605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①∠</a:t>
            </a:r>
            <a:r>
              <a:rPr lang="en-US" altLang="zh-CN" sz="28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DBA</a:t>
            </a: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=∠</a:t>
            </a:r>
            <a:r>
              <a:rPr lang="en-US" altLang="zh-CN" sz="28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DBC</a:t>
            </a: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8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；</a:t>
            </a:r>
          </a:p>
        </p:txBody>
      </p:sp>
      <p:sp>
        <p:nvSpPr>
          <p:cNvPr id="11268" name="矩形 11267"/>
          <p:cNvSpPr/>
          <p:nvPr/>
        </p:nvSpPr>
        <p:spPr>
          <a:xfrm>
            <a:off x="688536" y="2371645"/>
            <a:ext cx="7685405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②∠</a:t>
            </a:r>
            <a:r>
              <a:rPr lang="en-US" altLang="zh-CN" sz="28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DBC</a:t>
            </a: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=∠</a:t>
            </a:r>
            <a:r>
              <a:rPr lang="en-US" altLang="zh-CN" sz="28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DBP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－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∠</a:t>
            </a:r>
            <a:r>
              <a:rPr lang="en-US" altLang="zh-CN" sz="28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DBA</a:t>
            </a:r>
            <a:r>
              <a:rPr lang="en-US" alt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－</a:t>
            </a:r>
            <a:r>
              <a:rPr lang="en-US" altLang="zh-CN" sz="28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；</a:t>
            </a:r>
          </a:p>
        </p:txBody>
      </p:sp>
      <p:sp>
        <p:nvSpPr>
          <p:cNvPr id="11269" name="矩形 11268"/>
          <p:cNvSpPr/>
          <p:nvPr/>
        </p:nvSpPr>
        <p:spPr>
          <a:xfrm>
            <a:off x="584714" y="3783925"/>
            <a:ext cx="789305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③∠</a:t>
            </a:r>
            <a:r>
              <a:rPr lang="en-US" altLang="zh-CN" sz="28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DBP</a:t>
            </a: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+∠</a:t>
            </a:r>
            <a:r>
              <a:rPr lang="en-US" altLang="zh-CN" sz="28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ABC</a:t>
            </a:r>
            <a:r>
              <a:rPr lang="zh-CN" altLang="en-US" sz="28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－</a:t>
            </a: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8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ABD</a:t>
            </a: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．</a:t>
            </a:r>
          </a:p>
        </p:txBody>
      </p:sp>
      <p:grpSp>
        <p:nvGrpSpPr>
          <p:cNvPr id="11273" name="组合 11272"/>
          <p:cNvGrpSpPr/>
          <p:nvPr/>
        </p:nvGrpSpPr>
        <p:grpSpPr>
          <a:xfrm>
            <a:off x="6272806" y="1266983"/>
            <a:ext cx="2400300" cy="1968103"/>
            <a:chOff x="3600" y="240"/>
            <a:chExt cx="2016" cy="1653"/>
          </a:xfrm>
        </p:grpSpPr>
        <p:sp>
          <p:nvSpPr>
            <p:cNvPr id="11274" name="直接连接符 11273"/>
            <p:cNvSpPr/>
            <p:nvPr/>
          </p:nvSpPr>
          <p:spPr>
            <a:xfrm>
              <a:off x="4176" y="528"/>
              <a:ext cx="0" cy="1104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1275" name="直接连接符 11274"/>
            <p:cNvSpPr/>
            <p:nvPr/>
          </p:nvSpPr>
          <p:spPr>
            <a:xfrm>
              <a:off x="4176" y="1632"/>
              <a:ext cx="1344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1276" name="直接连接符 11275"/>
            <p:cNvSpPr/>
            <p:nvPr/>
          </p:nvSpPr>
          <p:spPr>
            <a:xfrm flipH="1" flipV="1">
              <a:off x="3648" y="624"/>
              <a:ext cx="528" cy="1008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1277" name="直接连接符 11276"/>
            <p:cNvSpPr/>
            <p:nvPr/>
          </p:nvSpPr>
          <p:spPr>
            <a:xfrm flipV="1">
              <a:off x="4176" y="624"/>
              <a:ext cx="624" cy="1008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1278" name="文本框 11277"/>
            <p:cNvSpPr txBox="1"/>
            <p:nvPr/>
          </p:nvSpPr>
          <p:spPr>
            <a:xfrm>
              <a:off x="3984" y="1536"/>
              <a:ext cx="240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  <p:sp>
          <p:nvSpPr>
            <p:cNvPr id="11279" name="文本框 11278"/>
            <p:cNvSpPr txBox="1"/>
            <p:nvPr/>
          </p:nvSpPr>
          <p:spPr>
            <a:xfrm>
              <a:off x="5376" y="1584"/>
              <a:ext cx="240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</a:p>
          </p:txBody>
        </p:sp>
        <p:sp>
          <p:nvSpPr>
            <p:cNvPr id="11280" name="文本框 11279"/>
            <p:cNvSpPr txBox="1"/>
            <p:nvPr/>
          </p:nvSpPr>
          <p:spPr>
            <a:xfrm>
              <a:off x="4128" y="240"/>
              <a:ext cx="240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</a:p>
          </p:txBody>
        </p:sp>
        <p:sp>
          <p:nvSpPr>
            <p:cNvPr id="11281" name="文本框 11280"/>
            <p:cNvSpPr txBox="1"/>
            <p:nvPr/>
          </p:nvSpPr>
          <p:spPr>
            <a:xfrm>
              <a:off x="4800" y="480"/>
              <a:ext cx="240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</a:p>
          </p:txBody>
        </p:sp>
        <p:sp>
          <p:nvSpPr>
            <p:cNvPr id="11282" name="文本框 11281"/>
            <p:cNvSpPr txBox="1"/>
            <p:nvPr/>
          </p:nvSpPr>
          <p:spPr>
            <a:xfrm>
              <a:off x="3600" y="336"/>
              <a:ext cx="240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D</a:t>
              </a:r>
            </a:p>
          </p:txBody>
        </p:sp>
      </p:grpSp>
      <p:sp>
        <p:nvSpPr>
          <p:cNvPr id="11283" name="矩形 11282"/>
          <p:cNvSpPr/>
          <p:nvPr/>
        </p:nvSpPr>
        <p:spPr>
          <a:xfrm>
            <a:off x="4246726" y="1718957"/>
            <a:ext cx="1261884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ABC</a:t>
            </a:r>
          </a:p>
        </p:txBody>
      </p:sp>
      <p:sp>
        <p:nvSpPr>
          <p:cNvPr id="11284" name="矩形 11283"/>
          <p:cNvSpPr/>
          <p:nvPr/>
        </p:nvSpPr>
        <p:spPr>
          <a:xfrm>
            <a:off x="4355976" y="2472014"/>
            <a:ext cx="1242648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PBC</a:t>
            </a:r>
          </a:p>
        </p:txBody>
      </p:sp>
      <p:sp>
        <p:nvSpPr>
          <p:cNvPr id="11285" name="矩形 11284"/>
          <p:cNvSpPr/>
          <p:nvPr/>
        </p:nvSpPr>
        <p:spPr>
          <a:xfrm>
            <a:off x="3245785" y="3076656"/>
            <a:ext cx="132516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ABC</a:t>
            </a:r>
          </a:p>
        </p:txBody>
      </p:sp>
      <p:sp>
        <p:nvSpPr>
          <p:cNvPr id="11286" name="矩形 11285"/>
          <p:cNvSpPr/>
          <p:nvPr/>
        </p:nvSpPr>
        <p:spPr>
          <a:xfrm>
            <a:off x="5566286" y="3756640"/>
            <a:ext cx="123063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PBC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83" grpId="0"/>
      <p:bldP spid="11284" grpId="0"/>
      <p:bldP spid="11285" grpId="0"/>
      <p:bldP spid="1128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矩形 11270"/>
          <p:cNvSpPr/>
          <p:nvPr/>
        </p:nvSpPr>
        <p:spPr>
          <a:xfrm>
            <a:off x="743117" y="1131590"/>
            <a:ext cx="8099425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625475" indent="-625475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）</a:t>
            </a: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①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如图，若</a:t>
            </a: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ABC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=90°</a:t>
            </a:r>
            <a:r>
              <a:rPr lang="zh-CN" altLang="en-US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CBD</a:t>
            </a: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=30 ° </a:t>
            </a:r>
            <a:r>
              <a:rPr lang="zh-CN" altLang="en-US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，</a:t>
            </a:r>
            <a:endParaRPr lang="en-US" altLang="zh-CN" sz="28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25475" indent="-625475"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你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能求出哪些角的度数？</a:t>
            </a:r>
            <a:r>
              <a:rPr lang="zh-CN" altLang="en-US" sz="2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272" name="矩形 11271"/>
          <p:cNvSpPr/>
          <p:nvPr/>
        </p:nvSpPr>
        <p:spPr>
          <a:xfrm>
            <a:off x="744350" y="2842713"/>
            <a:ext cx="6151598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441325" indent="-441325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② 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若在</a:t>
            </a: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①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的条件下再添上条件</a:t>
            </a:r>
            <a:r>
              <a:rPr lang="en-US" altLang="zh-CN" sz="28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BP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平分</a:t>
            </a: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8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ABD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，你还能求出哪些角的度数？ </a:t>
            </a:r>
          </a:p>
        </p:txBody>
      </p:sp>
      <p:sp>
        <p:nvSpPr>
          <p:cNvPr id="11300" name="文本框 11299"/>
          <p:cNvSpPr txBox="1"/>
          <p:nvPr/>
        </p:nvSpPr>
        <p:spPr>
          <a:xfrm>
            <a:off x="1789592" y="2486318"/>
            <a:ext cx="309245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ABD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=120°</a:t>
            </a:r>
          </a:p>
        </p:txBody>
      </p:sp>
      <p:sp>
        <p:nvSpPr>
          <p:cNvPr id="11304" name="矩形 11303"/>
          <p:cNvSpPr/>
          <p:nvPr/>
        </p:nvSpPr>
        <p:spPr>
          <a:xfrm>
            <a:off x="959101" y="4198815"/>
            <a:ext cx="7304628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8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PBC 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=30°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8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PBA 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=60°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，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8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PBD 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=60°.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6513824" y="1719954"/>
            <a:ext cx="2400300" cy="1968103"/>
            <a:chOff x="3600" y="240"/>
            <a:chExt cx="2016" cy="1653"/>
          </a:xfrm>
        </p:grpSpPr>
        <p:sp>
          <p:nvSpPr>
            <p:cNvPr id="34" name="直接连接符 33"/>
            <p:cNvSpPr/>
            <p:nvPr/>
          </p:nvSpPr>
          <p:spPr>
            <a:xfrm>
              <a:off x="4176" y="528"/>
              <a:ext cx="0" cy="1104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5" name="直接连接符 34"/>
            <p:cNvSpPr/>
            <p:nvPr/>
          </p:nvSpPr>
          <p:spPr>
            <a:xfrm>
              <a:off x="4176" y="1632"/>
              <a:ext cx="1344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6" name="直接连接符 35"/>
            <p:cNvSpPr/>
            <p:nvPr/>
          </p:nvSpPr>
          <p:spPr>
            <a:xfrm flipH="1" flipV="1">
              <a:off x="3648" y="624"/>
              <a:ext cx="528" cy="1008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7" name="直接连接符 36"/>
            <p:cNvSpPr/>
            <p:nvPr/>
          </p:nvSpPr>
          <p:spPr>
            <a:xfrm flipV="1">
              <a:off x="4176" y="624"/>
              <a:ext cx="624" cy="1008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8" name="文本框 11277"/>
            <p:cNvSpPr txBox="1"/>
            <p:nvPr/>
          </p:nvSpPr>
          <p:spPr>
            <a:xfrm>
              <a:off x="3984" y="1536"/>
              <a:ext cx="240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  <p:sp>
          <p:nvSpPr>
            <p:cNvPr id="39" name="文本框 11278"/>
            <p:cNvSpPr txBox="1"/>
            <p:nvPr/>
          </p:nvSpPr>
          <p:spPr>
            <a:xfrm>
              <a:off x="5376" y="1584"/>
              <a:ext cx="240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</a:p>
          </p:txBody>
        </p:sp>
        <p:sp>
          <p:nvSpPr>
            <p:cNvPr id="40" name="文本框 11279"/>
            <p:cNvSpPr txBox="1"/>
            <p:nvPr/>
          </p:nvSpPr>
          <p:spPr>
            <a:xfrm>
              <a:off x="4128" y="240"/>
              <a:ext cx="240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</a:p>
          </p:txBody>
        </p:sp>
        <p:sp>
          <p:nvSpPr>
            <p:cNvPr id="41" name="文本框 11280"/>
            <p:cNvSpPr txBox="1"/>
            <p:nvPr/>
          </p:nvSpPr>
          <p:spPr>
            <a:xfrm>
              <a:off x="4800" y="480"/>
              <a:ext cx="240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</a:p>
          </p:txBody>
        </p:sp>
        <p:sp>
          <p:nvSpPr>
            <p:cNvPr id="42" name="文本框 11281"/>
            <p:cNvSpPr txBox="1"/>
            <p:nvPr/>
          </p:nvSpPr>
          <p:spPr>
            <a:xfrm>
              <a:off x="3600" y="336"/>
              <a:ext cx="240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D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199624" y="2917723"/>
            <a:ext cx="938213" cy="457200"/>
            <a:chOff x="4080" y="1440"/>
            <a:chExt cx="720" cy="384"/>
          </a:xfrm>
        </p:grpSpPr>
        <p:grpSp>
          <p:nvGrpSpPr>
            <p:cNvPr id="44" name="组合 43"/>
            <p:cNvGrpSpPr/>
            <p:nvPr/>
          </p:nvGrpSpPr>
          <p:grpSpPr>
            <a:xfrm>
              <a:off x="4080" y="1632"/>
              <a:ext cx="192" cy="192"/>
              <a:chOff x="4080" y="1632"/>
              <a:chExt cx="192" cy="192"/>
            </a:xfrm>
          </p:grpSpPr>
          <p:sp>
            <p:nvSpPr>
              <p:cNvPr id="46" name="直接连接符 45"/>
              <p:cNvSpPr/>
              <p:nvPr/>
            </p:nvSpPr>
            <p:spPr>
              <a:xfrm>
                <a:off x="4080" y="1632"/>
                <a:ext cx="192" cy="0"/>
              </a:xfrm>
              <a:prstGeom prst="line">
                <a:avLst/>
              </a:prstGeom>
              <a:ln w="1905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47" name="直接连接符 46"/>
              <p:cNvSpPr/>
              <p:nvPr/>
            </p:nvSpPr>
            <p:spPr>
              <a:xfrm>
                <a:off x="4272" y="1632"/>
                <a:ext cx="0" cy="192"/>
              </a:xfrm>
              <a:prstGeom prst="line">
                <a:avLst/>
              </a:prstGeom>
              <a:ln w="1905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45" name="文本框 11290"/>
            <p:cNvSpPr txBox="1"/>
            <p:nvPr/>
          </p:nvSpPr>
          <p:spPr>
            <a:xfrm>
              <a:off x="4272" y="1440"/>
              <a:ext cx="528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90°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787668" y="2474810"/>
            <a:ext cx="640556" cy="540544"/>
            <a:chOff x="3878" y="1026"/>
            <a:chExt cx="538" cy="454"/>
          </a:xfrm>
        </p:grpSpPr>
        <p:sp>
          <p:nvSpPr>
            <p:cNvPr id="49" name="任意多边形 48"/>
            <p:cNvSpPr/>
            <p:nvPr/>
          </p:nvSpPr>
          <p:spPr>
            <a:xfrm flipH="1">
              <a:off x="4051" y="1432"/>
              <a:ext cx="144" cy="48"/>
            </a:xfrm>
            <a:custGeom>
              <a:avLst/>
              <a:gdLst>
                <a:gd name="txL" fmla="*/ 0 w 21600"/>
                <a:gd name="txT" fmla="*/ 0 h 21600"/>
                <a:gd name="txR" fmla="*/ 21600 w 21600"/>
                <a:gd name="txB" fmla="*/ 21600 h 21600"/>
              </a:gdLst>
              <a:ahLst/>
              <a:cxnLst>
                <a:cxn ang="270">
                  <a:pos x="0" y="0"/>
                </a:cxn>
                <a:cxn ang="90">
                  <a:pos x="21600" y="21600"/>
                </a:cxn>
                <a:cxn ang="90">
                  <a:pos x="0" y="21600"/>
                </a:cxn>
              </a:cxnLst>
              <a:rect l="txL" t="txT" r="txR" b="txB"/>
              <a:pathLst>
                <a:path w="21600" h="21600" fill="none">
                  <a:moveTo>
                    <a:pt x="0" y="0"/>
                  </a:moveTo>
                  <a:arcTo wR="21600" hR="21600" stAng="-5400000" swAng="5400000"/>
                </a:path>
                <a:path w="21600" h="21600" stroke="0">
                  <a:moveTo>
                    <a:pt x="0" y="0"/>
                  </a:moveTo>
                  <a:arcTo wR="21600" hR="21600" stAng="-5400000" swAng="5400000"/>
                  <a:lnTo>
                    <a:pt x="0" y="21600"/>
                  </a:lnTo>
                  <a:close/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21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3878" y="1026"/>
              <a:ext cx="538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lstStyle/>
            <a:p>
              <a:r>
                <a:rPr lang="en-US" altLang="zh-CN" sz="18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30°</a:t>
              </a:r>
            </a:p>
          </p:txBody>
        </p:sp>
      </p:grpSp>
      <p:sp>
        <p:nvSpPr>
          <p:cNvPr id="51" name="直接连接符 50"/>
          <p:cNvSpPr/>
          <p:nvPr/>
        </p:nvSpPr>
        <p:spPr>
          <a:xfrm flipV="1">
            <a:off x="7199624" y="2174773"/>
            <a:ext cx="742950" cy="12001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490555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00" grpId="0"/>
      <p:bldP spid="1130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/>
        </p:nvSpPr>
        <p:spPr bwMode="auto">
          <a:xfrm>
            <a:off x="791137" y="1557985"/>
            <a:ext cx="6067876" cy="132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 dirty="0" smtClean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例</a:t>
            </a:r>
            <a:r>
              <a:rPr lang="en-US" altLang="zh-CN" sz="2400" b="1" dirty="0" smtClean="0">
                <a:solidFill>
                  <a:srgbClr val="0000FF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如图，点</a:t>
            </a:r>
            <a:r>
              <a:rPr lang="en-US" altLang="zh-CN" sz="2400" b="1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2400" b="1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O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2400" b="1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在同一直线上，射线</a:t>
            </a:r>
            <a:r>
              <a:rPr lang="zh-CN" altLang="en-US" sz="24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2400" b="1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OD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和射线 </a:t>
            </a:r>
            <a:r>
              <a:rPr lang="en-US" altLang="zh-CN" sz="2400" b="1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OE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分别平分</a:t>
            </a:r>
            <a:r>
              <a:rPr lang="zh-CN" altLang="en-US" sz="24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∠</a:t>
            </a:r>
            <a:r>
              <a:rPr lang="en-US" altLang="zh-CN" sz="2400" b="1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AOC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和</a:t>
            </a:r>
            <a:r>
              <a:rPr lang="zh-CN" altLang="en-US" sz="24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∠</a:t>
            </a:r>
            <a:r>
              <a:rPr lang="en-US" altLang="zh-CN" sz="2400" b="1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BOC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endParaRPr lang="en-US" altLang="zh-CN" sz="2400" b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00050A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∠</a:t>
            </a:r>
            <a:r>
              <a:rPr lang="zh-CN" altLang="en-US" sz="2400" b="1" i="1" dirty="0">
                <a:solidFill>
                  <a:srgbClr val="00050A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Ｅ</a:t>
            </a:r>
            <a:r>
              <a:rPr lang="en-US" altLang="zh-CN" sz="2400" b="1" i="1" dirty="0">
                <a:solidFill>
                  <a:srgbClr val="00050A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OD=?</a:t>
            </a:r>
          </a:p>
        </p:txBody>
      </p:sp>
      <p:grpSp>
        <p:nvGrpSpPr>
          <p:cNvPr id="40964" name="组合 21"/>
          <p:cNvGrpSpPr/>
          <p:nvPr/>
        </p:nvGrpSpPr>
        <p:grpSpPr bwMode="auto">
          <a:xfrm>
            <a:off x="6584535" y="1277016"/>
            <a:ext cx="2476500" cy="2296478"/>
            <a:chOff x="9006" y="497"/>
            <a:chExt cx="5197" cy="4822"/>
          </a:xfrm>
        </p:grpSpPr>
        <p:cxnSp>
          <p:nvCxnSpPr>
            <p:cNvPr id="40983" name="直接连接符 1"/>
            <p:cNvCxnSpPr>
              <a:cxnSpLocks noChangeShapeType="1"/>
            </p:cNvCxnSpPr>
            <p:nvPr/>
          </p:nvCxnSpPr>
          <p:spPr bwMode="auto">
            <a:xfrm>
              <a:off x="9288" y="3873"/>
              <a:ext cx="400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984" name="直接连接符 6"/>
            <p:cNvCxnSpPr>
              <a:cxnSpLocks noChangeShapeType="1"/>
            </p:cNvCxnSpPr>
            <p:nvPr/>
          </p:nvCxnSpPr>
          <p:spPr bwMode="auto">
            <a:xfrm flipH="1" flipV="1">
              <a:off x="9582" y="1319"/>
              <a:ext cx="1555" cy="25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985" name="直接连接符 7"/>
            <p:cNvCxnSpPr>
              <a:cxnSpLocks noChangeShapeType="1"/>
            </p:cNvCxnSpPr>
            <p:nvPr/>
          </p:nvCxnSpPr>
          <p:spPr bwMode="auto">
            <a:xfrm flipV="1">
              <a:off x="11137" y="1092"/>
              <a:ext cx="1602" cy="277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986" name="直接连接符 8"/>
            <p:cNvCxnSpPr>
              <a:cxnSpLocks noChangeShapeType="1"/>
            </p:cNvCxnSpPr>
            <p:nvPr/>
          </p:nvCxnSpPr>
          <p:spPr bwMode="auto">
            <a:xfrm flipV="1">
              <a:off x="11151" y="2226"/>
              <a:ext cx="2853" cy="162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0987" name="文本框 9"/>
            <p:cNvSpPr txBox="1">
              <a:spLocks noChangeArrowheads="1"/>
            </p:cNvSpPr>
            <p:nvPr/>
          </p:nvSpPr>
          <p:spPr bwMode="auto">
            <a:xfrm>
              <a:off x="10727" y="3768"/>
              <a:ext cx="740" cy="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100" b="1" i="1">
                  <a:latin typeface="Times New Roman" pitchFamily="18" charset="0"/>
                  <a:cs typeface="Times New Roman" pitchFamily="18" charset="0"/>
                </a:rPr>
                <a:t>O</a:t>
              </a:r>
              <a:r>
                <a:rPr lang="en-US" altLang="zh-CN" sz="100" b="1"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  <p:sp>
          <p:nvSpPr>
            <p:cNvPr id="40988" name="文本框 10"/>
            <p:cNvSpPr txBox="1">
              <a:spLocks noChangeArrowheads="1"/>
            </p:cNvSpPr>
            <p:nvPr/>
          </p:nvSpPr>
          <p:spPr bwMode="auto">
            <a:xfrm>
              <a:off x="9006" y="3768"/>
              <a:ext cx="740" cy="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100" b="1" i="1"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en-US" altLang="zh-CN" sz="100" b="1"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  <p:sp>
          <p:nvSpPr>
            <p:cNvPr id="40989" name="文本框 11"/>
            <p:cNvSpPr txBox="1">
              <a:spLocks noChangeArrowheads="1"/>
            </p:cNvSpPr>
            <p:nvPr/>
          </p:nvSpPr>
          <p:spPr bwMode="auto">
            <a:xfrm>
              <a:off x="12961" y="3768"/>
              <a:ext cx="740" cy="1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100" b="1" i="1">
                  <a:latin typeface="Times New Roman" pitchFamily="18" charset="0"/>
                  <a:cs typeface="Times New Roman" pitchFamily="18" charset="0"/>
                </a:rPr>
                <a:t>B </a:t>
              </a:r>
              <a:r>
                <a:rPr lang="en-US" altLang="zh-CN" sz="100" b="1"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  <p:sp>
          <p:nvSpPr>
            <p:cNvPr id="40990" name="文本框 12"/>
            <p:cNvSpPr txBox="1">
              <a:spLocks noChangeArrowheads="1"/>
            </p:cNvSpPr>
            <p:nvPr/>
          </p:nvSpPr>
          <p:spPr bwMode="auto">
            <a:xfrm>
              <a:off x="12130" y="497"/>
              <a:ext cx="740" cy="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100" b="1" i="1"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altLang="zh-CN" sz="100" b="1"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  <p:sp>
          <p:nvSpPr>
            <p:cNvPr id="40991" name="文本框 13"/>
            <p:cNvSpPr txBox="1">
              <a:spLocks noChangeArrowheads="1"/>
            </p:cNvSpPr>
            <p:nvPr/>
          </p:nvSpPr>
          <p:spPr bwMode="auto">
            <a:xfrm>
              <a:off x="9746" y="1052"/>
              <a:ext cx="740" cy="1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100" b="1" i="1">
                  <a:latin typeface="Times New Roman" pitchFamily="18" charset="0"/>
                  <a:cs typeface="Times New Roman" pitchFamily="18" charset="0"/>
                </a:rPr>
                <a:t>D </a:t>
              </a:r>
              <a:r>
                <a:rPr lang="en-US" altLang="zh-CN" sz="100" b="1"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  <p:sp>
          <p:nvSpPr>
            <p:cNvPr id="40992" name="文本框 14"/>
            <p:cNvSpPr txBox="1">
              <a:spLocks noChangeArrowheads="1"/>
            </p:cNvSpPr>
            <p:nvPr/>
          </p:nvSpPr>
          <p:spPr bwMode="auto">
            <a:xfrm>
              <a:off x="13463" y="1602"/>
              <a:ext cx="740" cy="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100" b="1" i="1"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en-US" altLang="zh-CN" sz="100" b="1"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537832" y="1057360"/>
            <a:ext cx="6396397" cy="492443"/>
            <a:chOff x="701675" y="635000"/>
            <a:chExt cx="6396397" cy="492443"/>
          </a:xfrm>
        </p:grpSpPr>
        <p:grpSp>
          <p:nvGrpSpPr>
            <p:cNvPr id="40966" name="组合 6"/>
            <p:cNvGrpSpPr/>
            <p:nvPr/>
          </p:nvGrpSpPr>
          <p:grpSpPr bwMode="auto">
            <a:xfrm>
              <a:off x="701675" y="635000"/>
              <a:ext cx="1477499" cy="492443"/>
              <a:chOff x="427462" y="558483"/>
              <a:chExt cx="1477013" cy="493080"/>
            </a:xfrm>
          </p:grpSpPr>
          <p:grpSp>
            <p:nvGrpSpPr>
              <p:cNvPr id="40972" name="组合 5"/>
              <p:cNvGrpSpPr/>
              <p:nvPr/>
            </p:nvGrpSpPr>
            <p:grpSpPr bwMode="auto">
              <a:xfrm>
                <a:off x="468723" y="591864"/>
                <a:ext cx="1417171" cy="426001"/>
                <a:chOff x="2177459" y="-557331"/>
                <a:chExt cx="1417171" cy="426001"/>
              </a:xfrm>
            </p:grpSpPr>
            <p:sp>
              <p:nvSpPr>
                <p:cNvPr id="4" name="椭圆 3"/>
                <p:cNvSpPr/>
                <p:nvPr/>
              </p:nvSpPr>
              <p:spPr>
                <a:xfrm>
                  <a:off x="2177459" y="-557331"/>
                  <a:ext cx="426897" cy="426001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kumimoji="1" lang="zh-CN" altLang="en-US" b="1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5" name="椭圆 4"/>
                <p:cNvSpPr/>
                <p:nvPr/>
              </p:nvSpPr>
              <p:spPr>
                <a:xfrm>
                  <a:off x="2507550" y="-557331"/>
                  <a:ext cx="426897" cy="426001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kumimoji="1" lang="zh-CN" altLang="en-US" b="1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6" name="椭圆 5"/>
                <p:cNvSpPr/>
                <p:nvPr/>
              </p:nvSpPr>
              <p:spPr>
                <a:xfrm>
                  <a:off x="2837642" y="-557331"/>
                  <a:ext cx="426897" cy="426001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kumimoji="1" lang="zh-CN" altLang="en-US" b="1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8" name="椭圆 7"/>
                <p:cNvSpPr/>
                <p:nvPr/>
              </p:nvSpPr>
              <p:spPr>
                <a:xfrm>
                  <a:off x="3167733" y="-557331"/>
                  <a:ext cx="426897" cy="426001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kumimoji="1" lang="zh-CN" altLang="en-US" b="1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40973" name="文本框 11"/>
              <p:cNvSpPr txBox="1">
                <a:spLocks noChangeArrowheads="1"/>
              </p:cNvSpPr>
              <p:nvPr/>
            </p:nvSpPr>
            <p:spPr bwMode="auto">
              <a:xfrm>
                <a:off x="427462" y="558483"/>
                <a:ext cx="1477013" cy="493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dist">
                  <a:buFont typeface="Arial" panose="020B0604020202020204" pitchFamily="34" charset="0"/>
                  <a:buNone/>
                </a:pPr>
                <a:r>
                  <a:rPr lang="zh-CN" altLang="en-US" sz="2600" b="1" spc="-150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素养</a:t>
                </a:r>
                <a:r>
                  <a:rPr lang="zh-CN" altLang="en-US" sz="2600" b="1" spc="-15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考点</a:t>
                </a:r>
                <a:endParaRPr lang="zh-CN" altLang="en-US" sz="2600" b="1" spc="-15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0967" name="文本框 9"/>
            <p:cNvSpPr txBox="1">
              <a:spLocks noChangeArrowheads="1"/>
            </p:cNvSpPr>
            <p:nvPr/>
          </p:nvSpPr>
          <p:spPr bwMode="auto">
            <a:xfrm>
              <a:off x="2330809" y="641878"/>
              <a:ext cx="4767263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400" b="1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角平分线的识别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矩形 11"/>
          <p:cNvSpPr>
            <a:spLocks noChangeArrowheads="1"/>
          </p:cNvSpPr>
          <p:nvPr/>
        </p:nvSpPr>
        <p:spPr bwMode="auto">
          <a:xfrm>
            <a:off x="539552" y="1233489"/>
            <a:ext cx="8424936" cy="267765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1.</a:t>
            </a:r>
            <a:r>
              <a:rPr lang="en-US" altLang="zh-CN" sz="2800" b="1" dirty="0">
                <a:solidFill>
                  <a:schemeClr val="tx1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运用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类比</a:t>
            </a:r>
            <a:r>
              <a:rPr lang="en-US" altLang="zh-CN" sz="2800" b="1" dirty="0">
                <a:solidFill>
                  <a:schemeClr val="tx1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的方法，学会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比较两个角的大小，</a:t>
            </a:r>
            <a:r>
              <a:rPr lang="en-US" altLang="zh-CN" sz="2800" b="1" dirty="0">
                <a:solidFill>
                  <a:schemeClr val="tx1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丰富对角的大小关系的认识，会分析图中角的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和差</a:t>
            </a:r>
            <a:r>
              <a:rPr lang="en-US" altLang="zh-CN" sz="2800" b="1" dirty="0">
                <a:solidFill>
                  <a:schemeClr val="tx1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关系</a:t>
            </a:r>
            <a:r>
              <a:rPr lang="en-US" altLang="zh-CN" sz="2800" b="1" dirty="0" smtClean="0">
                <a:solidFill>
                  <a:schemeClr val="tx1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．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sz="2800" b="1" noProof="1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2.</a:t>
            </a:r>
            <a:r>
              <a:rPr lang="en-US" altLang="zh-CN" sz="2800" b="1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借助三角板拼出不同度数的角，认识</a:t>
            </a:r>
            <a:r>
              <a:rPr lang="en-US" altLang="zh-CN" sz="2800" b="1" noProof="1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角的平分线及角的等分线，</a:t>
            </a:r>
            <a:r>
              <a:rPr lang="en-US" altLang="zh-CN" sz="2800" b="1" noProof="1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会画</a:t>
            </a:r>
            <a:r>
              <a:rPr lang="en-US" altLang="zh-CN" sz="2800" b="1" noProof="1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角的平分线</a:t>
            </a:r>
            <a:r>
              <a:rPr lang="en-US" altLang="zh-CN" sz="2800" b="1" noProof="1" smtClean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+mn-ea"/>
              </a:rPr>
              <a:t>．</a:t>
            </a:r>
            <a:endParaRPr lang="en-US" altLang="zh-CN" sz="2800" b="1" noProof="1">
              <a:latin typeface="Times New Roman" pitchFamily="18" charset="0"/>
              <a:ea typeface="楷体" panose="02010609060101010101" pitchFamily="49" charset="-122"/>
              <a:cs typeface="Times New Roman" pitchFamily="18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840240" y="1123893"/>
            <a:ext cx="75231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解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：因为点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A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，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O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，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B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在同一直线上，</a:t>
            </a:r>
            <a:endParaRPr lang="en-US" altLang="zh-CN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所以∠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AOC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+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∠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BOC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=180º</a:t>
            </a:r>
          </a:p>
        </p:txBody>
      </p:sp>
      <p:grpSp>
        <p:nvGrpSpPr>
          <p:cNvPr id="40964" name="组合 21"/>
          <p:cNvGrpSpPr/>
          <p:nvPr/>
        </p:nvGrpSpPr>
        <p:grpSpPr bwMode="auto">
          <a:xfrm>
            <a:off x="6584535" y="1277016"/>
            <a:ext cx="2476500" cy="2296478"/>
            <a:chOff x="9006" y="497"/>
            <a:chExt cx="5197" cy="4822"/>
          </a:xfrm>
        </p:grpSpPr>
        <p:cxnSp>
          <p:nvCxnSpPr>
            <p:cNvPr id="40983" name="直接连接符 1"/>
            <p:cNvCxnSpPr>
              <a:cxnSpLocks noChangeShapeType="1"/>
            </p:cNvCxnSpPr>
            <p:nvPr/>
          </p:nvCxnSpPr>
          <p:spPr bwMode="auto">
            <a:xfrm>
              <a:off x="9288" y="3873"/>
              <a:ext cx="400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984" name="直接连接符 6"/>
            <p:cNvCxnSpPr>
              <a:cxnSpLocks noChangeShapeType="1"/>
            </p:cNvCxnSpPr>
            <p:nvPr/>
          </p:nvCxnSpPr>
          <p:spPr bwMode="auto">
            <a:xfrm flipH="1" flipV="1">
              <a:off x="9582" y="1319"/>
              <a:ext cx="1555" cy="25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985" name="直接连接符 7"/>
            <p:cNvCxnSpPr>
              <a:cxnSpLocks noChangeShapeType="1"/>
            </p:cNvCxnSpPr>
            <p:nvPr/>
          </p:nvCxnSpPr>
          <p:spPr bwMode="auto">
            <a:xfrm flipV="1">
              <a:off x="11137" y="1092"/>
              <a:ext cx="1602" cy="277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986" name="直接连接符 8"/>
            <p:cNvCxnSpPr>
              <a:cxnSpLocks noChangeShapeType="1"/>
            </p:cNvCxnSpPr>
            <p:nvPr/>
          </p:nvCxnSpPr>
          <p:spPr bwMode="auto">
            <a:xfrm flipV="1">
              <a:off x="11151" y="2226"/>
              <a:ext cx="2853" cy="162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0987" name="文本框 9"/>
            <p:cNvSpPr txBox="1">
              <a:spLocks noChangeArrowheads="1"/>
            </p:cNvSpPr>
            <p:nvPr/>
          </p:nvSpPr>
          <p:spPr bwMode="auto">
            <a:xfrm>
              <a:off x="10727" y="3768"/>
              <a:ext cx="740" cy="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100" b="1" i="1">
                  <a:latin typeface="Times New Roman" pitchFamily="18" charset="0"/>
                  <a:cs typeface="Times New Roman" pitchFamily="18" charset="0"/>
                </a:rPr>
                <a:t>O</a:t>
              </a:r>
              <a:r>
                <a:rPr lang="en-US" altLang="zh-CN" sz="100" b="1"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  <p:sp>
          <p:nvSpPr>
            <p:cNvPr id="40988" name="文本框 10"/>
            <p:cNvSpPr txBox="1">
              <a:spLocks noChangeArrowheads="1"/>
            </p:cNvSpPr>
            <p:nvPr/>
          </p:nvSpPr>
          <p:spPr bwMode="auto">
            <a:xfrm>
              <a:off x="9006" y="3768"/>
              <a:ext cx="740" cy="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100" b="1" i="1"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en-US" altLang="zh-CN" sz="100" b="1"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  <p:sp>
          <p:nvSpPr>
            <p:cNvPr id="40989" name="文本框 11"/>
            <p:cNvSpPr txBox="1">
              <a:spLocks noChangeArrowheads="1"/>
            </p:cNvSpPr>
            <p:nvPr/>
          </p:nvSpPr>
          <p:spPr bwMode="auto">
            <a:xfrm>
              <a:off x="12961" y="3768"/>
              <a:ext cx="740" cy="1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100" b="1" i="1">
                  <a:latin typeface="Times New Roman" pitchFamily="18" charset="0"/>
                  <a:cs typeface="Times New Roman" pitchFamily="18" charset="0"/>
                </a:rPr>
                <a:t>B </a:t>
              </a:r>
              <a:r>
                <a:rPr lang="en-US" altLang="zh-CN" sz="100" b="1"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  <p:sp>
          <p:nvSpPr>
            <p:cNvPr id="40990" name="文本框 12"/>
            <p:cNvSpPr txBox="1">
              <a:spLocks noChangeArrowheads="1"/>
            </p:cNvSpPr>
            <p:nvPr/>
          </p:nvSpPr>
          <p:spPr bwMode="auto">
            <a:xfrm>
              <a:off x="12130" y="497"/>
              <a:ext cx="740" cy="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100" b="1" i="1"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altLang="zh-CN" sz="100" b="1"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  <p:sp>
          <p:nvSpPr>
            <p:cNvPr id="40991" name="文本框 13"/>
            <p:cNvSpPr txBox="1">
              <a:spLocks noChangeArrowheads="1"/>
            </p:cNvSpPr>
            <p:nvPr/>
          </p:nvSpPr>
          <p:spPr bwMode="auto">
            <a:xfrm>
              <a:off x="9746" y="1052"/>
              <a:ext cx="740" cy="1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100" b="1" i="1">
                  <a:latin typeface="Times New Roman" pitchFamily="18" charset="0"/>
                  <a:cs typeface="Times New Roman" pitchFamily="18" charset="0"/>
                </a:rPr>
                <a:t>D </a:t>
              </a:r>
              <a:r>
                <a:rPr lang="en-US" altLang="zh-CN" sz="100" b="1"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  <p:sp>
          <p:nvSpPr>
            <p:cNvPr id="40992" name="文本框 14"/>
            <p:cNvSpPr txBox="1">
              <a:spLocks noChangeArrowheads="1"/>
            </p:cNvSpPr>
            <p:nvPr/>
          </p:nvSpPr>
          <p:spPr bwMode="auto">
            <a:xfrm>
              <a:off x="13463" y="1602"/>
              <a:ext cx="740" cy="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100" b="1" i="1"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en-US" altLang="zh-CN" sz="100" b="1"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0979" name="文本框 3"/>
              <p:cNvSpPr txBox="1">
                <a:spLocks noChangeArrowheads="1"/>
              </p:cNvSpPr>
              <p:nvPr/>
            </p:nvSpPr>
            <p:spPr bwMode="auto">
              <a:xfrm>
                <a:off x="874235" y="2309007"/>
                <a:ext cx="7872413" cy="23905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lvl="0" eaLnBrk="1" hangingPunct="1">
                  <a:lnSpc>
                    <a:spcPct val="120000"/>
                  </a:lnSpc>
                </a:pPr>
                <a:r>
                  <a:rPr lang="zh-CN" altLang="en-US" sz="24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Arial" panose="020B0604020202020204" pitchFamily="34" charset="0"/>
                  </a:rPr>
                  <a:t>又</a:t>
                </a:r>
                <a:r>
                  <a:rPr lang="zh-CN" altLang="en-US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Arial" panose="020B0604020202020204" pitchFamily="34" charset="0"/>
                  </a:rPr>
                  <a:t>因为</a:t>
                </a:r>
                <a:r>
                  <a:rPr lang="zh-CN" altLang="en-US" sz="24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Arial" panose="020B0604020202020204" pitchFamily="34" charset="0"/>
                  </a:rPr>
                  <a:t>射线 </a:t>
                </a:r>
                <a:r>
                  <a:rPr lang="en-US" altLang="zh-CN" sz="24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Arial" panose="020B0604020202020204" pitchFamily="34" charset="0"/>
                  </a:rPr>
                  <a:t>OD </a:t>
                </a:r>
                <a:r>
                  <a:rPr lang="zh-CN" altLang="en-US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Arial" panose="020B0604020202020204" pitchFamily="34" charset="0"/>
                  </a:rPr>
                  <a:t>和射线 </a:t>
                </a:r>
                <a:r>
                  <a:rPr lang="en-US" altLang="zh-CN" sz="24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Arial" panose="020B0604020202020204" pitchFamily="34" charset="0"/>
                  </a:rPr>
                  <a:t>OE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Arial" panose="020B0604020202020204" pitchFamily="34" charset="0"/>
                  </a:rPr>
                  <a:t> </a:t>
                </a:r>
                <a:r>
                  <a:rPr lang="zh-CN" altLang="en-US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Arial" panose="020B0604020202020204" pitchFamily="34" charset="0"/>
                  </a:rPr>
                  <a:t>分别</a:t>
                </a:r>
                <a:r>
                  <a:rPr lang="zh-CN" altLang="en-US" sz="24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Arial" panose="020B0604020202020204" pitchFamily="34" charset="0"/>
                  </a:rPr>
                  <a:t>平分</a:t>
                </a:r>
                <a:endParaRPr lang="en-US" altLang="zh-CN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endParaRPr>
              </a:p>
              <a:p>
                <a:pPr lvl="0" eaLnBrk="1" hangingPunct="1">
                  <a:lnSpc>
                    <a:spcPct val="120000"/>
                  </a:lnSpc>
                </a:pPr>
                <a:r>
                  <a:rPr lang="zh-CN" altLang="en-US" sz="24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Arial" panose="020B0604020202020204" pitchFamily="34" charset="0"/>
                  </a:rPr>
                  <a:t>∠</a:t>
                </a:r>
                <a:r>
                  <a:rPr lang="en-US" altLang="zh-CN" sz="24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Arial" panose="020B0604020202020204" pitchFamily="34" charset="0"/>
                  </a:rPr>
                  <a:t>AOC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Arial" panose="020B0604020202020204" pitchFamily="34" charset="0"/>
                  </a:rPr>
                  <a:t> </a:t>
                </a:r>
                <a:r>
                  <a:rPr lang="zh-CN" altLang="en-US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Arial" panose="020B0604020202020204" pitchFamily="34" charset="0"/>
                  </a:rPr>
                  <a:t>和∠</a:t>
                </a:r>
                <a:r>
                  <a:rPr lang="en-US" altLang="zh-CN" sz="24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Arial" panose="020B0604020202020204" pitchFamily="34" charset="0"/>
                  </a:rPr>
                  <a:t>BOC</a:t>
                </a:r>
                <a:r>
                  <a:rPr lang="zh-CN" altLang="en-US" sz="24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Arial" panose="020B0604020202020204" pitchFamily="34" charset="0"/>
                  </a:rPr>
                  <a:t>，</a:t>
                </a:r>
                <a:endParaRPr lang="en-US" altLang="zh-CN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endParaRPr>
              </a:p>
              <a:p>
                <a:pPr lvl="0" eaLnBrk="1" hangingPunct="1">
                  <a:lnSpc>
                    <a:spcPct val="120000"/>
                  </a:lnSpc>
                </a:pPr>
                <a:r>
                  <a:rPr lang="zh-CN" altLang="en-US" sz="24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Arial" panose="020B0604020202020204" pitchFamily="34" charset="0"/>
                  </a:rPr>
                  <a:t>所以∠</a:t>
                </a:r>
                <a:r>
                  <a:rPr lang="en-US" altLang="zh-CN" sz="24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Arial" panose="020B0604020202020204" pitchFamily="34" charset="0"/>
                  </a:rPr>
                  <a:t>COD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Arial" panose="020B0604020202020204" pitchFamily="34" charset="0"/>
                  </a:rPr>
                  <a:t>+</a:t>
                </a:r>
                <a:r>
                  <a:rPr lang="zh-CN" altLang="en-US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Arial" panose="020B0604020202020204" pitchFamily="34" charset="0"/>
                  </a:rPr>
                  <a:t>∠</a:t>
                </a:r>
                <a:r>
                  <a:rPr lang="en-US" altLang="zh-CN" sz="24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Arial" panose="020B0604020202020204" pitchFamily="34" charset="0"/>
                  </a:rPr>
                  <a:t>COE 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Arial" panose="020B0604020202020204" pitchFamily="34" charset="0"/>
                  </a:rPr>
                  <a:t>=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/>
                            <a:cs typeface="Cambria Math" panose="02040503050406030204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2</m:t>
                        </m:r>
                      </m:den>
                    </m:f>
                    <m:r>
                      <a:rPr lang="en-US" altLang="zh-CN" sz="2400" b="1" i="1" dirty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zh-CN" altLang="en-US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宋体" panose="02010600030101010101" pitchFamily="2" charset="-122"/>
                  </a:rPr>
                  <a:t>∠</a:t>
                </a:r>
                <a:r>
                  <a:rPr lang="en-US" altLang="zh-CN" sz="24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宋体" panose="02010600030101010101" pitchFamily="2" charset="-122"/>
                  </a:rPr>
                  <a:t>AOC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宋体" panose="02010600030101010101" pitchFamily="2" charset="-122"/>
                  </a:rPr>
                  <a:t>+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/>
                            <a:cs typeface="Cambria Math" panose="02040503050406030204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2</m:t>
                        </m:r>
                      </m:den>
                    </m:f>
                    <m:r>
                      <a:rPr lang="en-US" altLang="zh-CN" sz="2400" b="1" i="1" dirty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zh-CN" altLang="en-US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宋体" panose="02010600030101010101" pitchFamily="2" charset="-122"/>
                  </a:rPr>
                  <a:t>∠</a:t>
                </a:r>
                <a:r>
                  <a:rPr lang="en-US" altLang="zh-CN" sz="24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宋体" panose="02010600030101010101" pitchFamily="2" charset="-122"/>
                  </a:rPr>
                  <a:t>BOC </a:t>
                </a:r>
              </a:p>
              <a:p>
                <a:pPr lvl="0" eaLnBrk="1" hangingPunct="1">
                  <a:lnSpc>
                    <a:spcPct val="120000"/>
                  </a:lnSpc>
                </a:pPr>
                <a:r>
                  <a:rPr lang="en-US" altLang="zh-CN" sz="24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宋体" panose="02010600030101010101" pitchFamily="2" charset="-122"/>
                  </a:rPr>
                  <a:t> =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/>
                            <a:cs typeface="Cambria Math" panose="02040503050406030204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4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宋体" panose="02010600030101010101" pitchFamily="2" charset="-122"/>
                  </a:rPr>
                  <a:t>(</a:t>
                </a:r>
                <a:r>
                  <a:rPr lang="zh-CN" altLang="en-US" sz="24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宋体" panose="02010600030101010101" pitchFamily="2" charset="-122"/>
                  </a:rPr>
                  <a:t>∠</a:t>
                </a:r>
                <a:r>
                  <a:rPr lang="en-US" altLang="zh-CN" sz="2400" b="1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宋体" panose="02010600030101010101" pitchFamily="2" charset="-122"/>
                  </a:rPr>
                  <a:t>AOC</a:t>
                </a:r>
                <a:r>
                  <a:rPr lang="en-US" altLang="zh-CN" sz="24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宋体" panose="02010600030101010101" pitchFamily="2" charset="-122"/>
                  </a:rPr>
                  <a:t>+</a:t>
                </a:r>
                <a:r>
                  <a:rPr lang="zh-CN" altLang="en-US" sz="24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宋体" panose="02010600030101010101" pitchFamily="2" charset="-122"/>
                  </a:rPr>
                  <a:t>∠</a:t>
                </a:r>
                <a:r>
                  <a:rPr lang="en-US" altLang="zh-CN" sz="2400" b="1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宋体" panose="02010600030101010101" pitchFamily="2" charset="-122"/>
                  </a:rPr>
                  <a:t>BOC</a:t>
                </a:r>
                <a:r>
                  <a:rPr lang="en-US" altLang="zh-CN" sz="24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宋体" panose="02010600030101010101" pitchFamily="2" charset="-122"/>
                  </a:rPr>
                  <a:t> ) = 90</a:t>
                </a:r>
                <a:r>
                  <a:rPr lang="zh-CN" altLang="en-US" sz="24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宋体" panose="02010600030101010101" pitchFamily="2" charset="-122"/>
                  </a:rPr>
                  <a:t>°</a:t>
                </a:r>
                <a:r>
                  <a:rPr lang="en-US" altLang="zh-CN" sz="24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宋体" panose="02010600030101010101" pitchFamily="2" charset="-122"/>
                  </a:rPr>
                  <a:t>.</a:t>
                </a:r>
                <a:endParaRPr lang="en-US" altLang="zh-CN" sz="24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  <a:sym typeface="宋体" panose="02010600030101010101" pitchFamily="2" charset="-122"/>
                </a:endParaRPr>
              </a:p>
            </p:txBody>
          </p:sp>
        </mc:Choice>
        <mc:Fallback xmlns="">
          <p:sp>
            <p:nvSpPr>
              <p:cNvPr id="40979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74235" y="2309007"/>
                <a:ext cx="7872413" cy="2390526"/>
              </a:xfrm>
              <a:prstGeom prst="rect">
                <a:avLst/>
              </a:prstGeom>
              <a:blipFill rotWithShape="1">
                <a:blip r:embed="rId2"/>
                <a:stretch>
                  <a:fillRect l="-1161" t="-1531" b="-25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45470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4"/>
          <p:cNvSpPr>
            <a:spLocks noChangeArrowheads="1"/>
          </p:cNvSpPr>
          <p:nvPr/>
        </p:nvSpPr>
        <p:spPr bwMode="auto">
          <a:xfrm>
            <a:off x="1471396" y="1129080"/>
            <a:ext cx="753946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indent="2667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如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图，</a:t>
            </a:r>
            <a:r>
              <a:rPr lang="zh-CN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AB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是一条直线，</a:t>
            </a:r>
            <a:r>
              <a:rPr lang="zh-CN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OC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是一条射线</a:t>
            </a:r>
            <a:r>
              <a:rPr lang="zh-CN" altLang="en-US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endParaRPr lang="en-US" altLang="zh-CN" sz="2400" b="1" dirty="0" smtClean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∠</a:t>
            </a:r>
            <a:r>
              <a:rPr lang="zh-CN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AOC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＝</a:t>
            </a:r>
            <a:r>
              <a:rPr lang="zh-CN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2∠</a:t>
            </a:r>
            <a:r>
              <a:rPr lang="zh-CN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AOF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∠</a:t>
            </a:r>
            <a:r>
              <a:rPr lang="zh-CN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BOC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＝</a:t>
            </a:r>
            <a:r>
              <a:rPr lang="zh-CN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2∠</a:t>
            </a:r>
            <a:r>
              <a:rPr lang="zh-CN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BOE</a:t>
            </a:r>
            <a:r>
              <a:rPr lang="zh-CN" altLang="zh-CN" sz="2400" b="1" i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  <a:endParaRPr lang="en-US" altLang="zh-CN" sz="2400" b="1" i="1" dirty="0" smtClean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(1)∠</a:t>
            </a:r>
            <a:r>
              <a:rPr lang="en-US" altLang="zh-CN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F</a:t>
            </a:r>
            <a:r>
              <a:rPr lang="zh-CN" altLang="zh-CN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OE</a:t>
            </a:r>
            <a:r>
              <a:rPr lang="en-US" altLang="zh-CN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=</a:t>
            </a:r>
            <a:r>
              <a:rPr lang="zh-CN" altLang="en-US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？</a:t>
            </a:r>
            <a:endParaRPr lang="zh-CN" altLang="en-US" sz="2400" b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pic>
        <p:nvPicPr>
          <p:cNvPr id="36868" name="Picture 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32240" y="1835768"/>
            <a:ext cx="2113897" cy="1416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48387"/>
            <a:ext cx="631718" cy="622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899592" y="1203598"/>
                <a:ext cx="7128792" cy="34953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sz="2400" b="1" dirty="0" smtClean="0">
                    <a:solidFill>
                      <a:srgbClr val="FF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解：</a:t>
                </a:r>
                <a:r>
                  <a:rPr lang="zh-CN" altLang="en-US" sz="2400" b="1" kern="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因为</a:t>
                </a:r>
                <a:r>
                  <a:rPr lang="en-US" altLang="zh-CN" sz="24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∠</a:t>
                </a:r>
                <a:r>
                  <a:rPr lang="zh-CN" altLang="zh-CN" sz="24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AOC</a:t>
                </a:r>
                <a:r>
                  <a:rPr lang="zh-CN" altLang="en-US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＝</a:t>
                </a:r>
                <a:r>
                  <a:rPr lang="zh-CN" altLang="zh-CN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2∠</a:t>
                </a:r>
                <a:r>
                  <a:rPr lang="zh-CN" altLang="zh-CN" sz="24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AOF</a:t>
                </a:r>
                <a:r>
                  <a:rPr lang="zh-CN" altLang="en-US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，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∠</a:t>
                </a:r>
                <a:r>
                  <a:rPr lang="zh-CN" altLang="zh-CN" sz="24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BOC</a:t>
                </a:r>
                <a:r>
                  <a:rPr lang="zh-CN" altLang="en-US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＝</a:t>
                </a:r>
                <a:r>
                  <a:rPr lang="zh-CN" altLang="zh-CN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2∠</a:t>
                </a:r>
                <a:r>
                  <a:rPr lang="zh-CN" altLang="zh-CN" sz="2400" b="1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BOE</a:t>
                </a:r>
                <a:r>
                  <a:rPr lang="en-US" altLang="zh-CN" sz="2400" b="1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,</a:t>
                </a:r>
                <a:endParaRPr lang="en-US" altLang="zh-CN" sz="2400" b="1" i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lvl="0">
                  <a:lnSpc>
                    <a:spcPct val="125000"/>
                  </a:lnSpc>
                </a:pPr>
                <a:r>
                  <a:rPr lang="zh-CN" altLang="en-US" sz="24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所以</a:t>
                </a:r>
                <a:r>
                  <a:rPr lang="zh-CN" altLang="zh-CN" sz="24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zh-CN" altLang="zh-CN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∠</a:t>
                </a:r>
                <a:r>
                  <a:rPr lang="zh-CN" altLang="zh-CN" sz="24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AOF</a:t>
                </a:r>
                <a:r>
                  <a:rPr lang="en-US" altLang="zh-CN" sz="24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=</a:t>
                </a:r>
                <a:r>
                  <a:rPr lang="zh-CN" altLang="zh-CN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∠</a:t>
                </a:r>
                <a:r>
                  <a:rPr lang="zh-CN" altLang="zh-CN" sz="24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altLang="zh-CN" sz="24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F</a:t>
                </a:r>
                <a:r>
                  <a:rPr lang="zh-CN" altLang="zh-CN" sz="24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O</a:t>
                </a:r>
                <a:r>
                  <a:rPr lang="en-US" altLang="zh-CN" sz="24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1" i="0" smtClean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楷体" panose="02010609060101010101" pitchFamily="49" charset="-122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1" i="0" smtClean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楷体" panose="02010609060101010101" pitchFamily="49" charset="-122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∠</a:t>
                </a:r>
                <a:r>
                  <a:rPr lang="zh-CN" altLang="zh-CN" sz="24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AOC</a:t>
                </a:r>
                <a:r>
                  <a:rPr lang="en-US" altLang="zh-CN" sz="24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,</a:t>
                </a:r>
                <a:r>
                  <a:rPr lang="zh-CN" altLang="zh-CN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en-US" altLang="zh-CN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lvl="0">
                  <a:lnSpc>
                    <a:spcPct val="125000"/>
                  </a:lnSpc>
                </a:pPr>
                <a:r>
                  <a:rPr lang="zh-CN" altLang="zh-CN" sz="24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∠</a:t>
                </a:r>
                <a:r>
                  <a:rPr lang="zh-CN" altLang="zh-CN" sz="24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BOE</a:t>
                </a:r>
                <a:r>
                  <a:rPr lang="en-US" altLang="zh-CN" sz="24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=</a:t>
                </a:r>
                <a:r>
                  <a:rPr lang="zh-CN" altLang="zh-CN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∠</a:t>
                </a:r>
                <a:r>
                  <a:rPr lang="zh-CN" altLang="zh-CN" sz="24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altLang="zh-CN" sz="24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zh-CN" altLang="zh-CN" sz="24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O</a:t>
                </a:r>
                <a:r>
                  <a:rPr lang="en-US" altLang="zh-CN" sz="24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E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1" i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楷体" panose="02010609060101010101" pitchFamily="49" charset="-122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1" i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楷体" panose="02010609060101010101" pitchFamily="49" charset="-122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altLang="zh-CN" sz="24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∠</a:t>
                </a:r>
                <a:r>
                  <a:rPr lang="en-US" altLang="zh-CN" sz="2400" b="1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zh-CN" altLang="zh-CN" sz="2400" b="1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OC</a:t>
                </a:r>
                <a:r>
                  <a:rPr lang="en-US" altLang="zh-CN" sz="2400" b="1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en-US" altLang="zh-CN" sz="2400" b="1" i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lvl="0">
                  <a:lnSpc>
                    <a:spcPct val="125000"/>
                  </a:lnSpc>
                </a:pPr>
                <a:r>
                  <a:rPr lang="zh-CN" altLang="en-US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所以</a:t>
                </a:r>
                <a:r>
                  <a:rPr lang="zh-CN" altLang="zh-CN" sz="2400" b="1" dirty="0" smtClean="0">
                    <a:solidFill>
                      <a:srgbClr val="FF0000"/>
                    </a:solidFill>
                    <a:latin typeface="Times New Roman" pitchFamily="18" charset="0"/>
                    <a:ea typeface="楷体" panose="02010609060101010101" pitchFamily="49" charset="-122"/>
                    <a:cs typeface="Times New Roman" pitchFamily="18" charset="0"/>
                    <a:sym typeface="+mn-ea"/>
                  </a:rPr>
                  <a:t>∠</a:t>
                </a:r>
                <a:r>
                  <a:rPr lang="en-US" altLang="zh-CN" sz="2400" b="1" dirty="0" smtClean="0">
                    <a:solidFill>
                      <a:srgbClr val="FF0000"/>
                    </a:solidFill>
                    <a:latin typeface="Times New Roman" pitchFamily="18" charset="0"/>
                    <a:ea typeface="楷体" panose="02010609060101010101" pitchFamily="49" charset="-122"/>
                    <a:cs typeface="Times New Roman" pitchFamily="18" charset="0"/>
                    <a:sym typeface="+mn-ea"/>
                  </a:rPr>
                  <a:t>F</a:t>
                </a:r>
                <a:r>
                  <a:rPr lang="zh-CN" altLang="zh-CN" sz="2400" b="1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OE</a:t>
                </a:r>
                <a:r>
                  <a:rPr lang="en-US" altLang="zh-CN" sz="2400" b="1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=</a:t>
                </a:r>
                <a:r>
                  <a:rPr lang="zh-CN" altLang="zh-CN" sz="24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∠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1+</a:t>
                </a:r>
                <a:r>
                  <a:rPr lang="zh-CN" altLang="zh-CN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∠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altLang="zh-CN" sz="24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1" i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楷体" panose="02010609060101010101" pitchFamily="49" charset="-122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1" i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楷体" panose="02010609060101010101" pitchFamily="49" charset="-122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(∠</a:t>
                </a:r>
                <a:r>
                  <a:rPr lang="zh-CN" altLang="zh-CN" sz="24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AOC</a:t>
                </a:r>
                <a:r>
                  <a:rPr lang="en-US" altLang="zh-CN" sz="24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+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∠</a:t>
                </a:r>
                <a:r>
                  <a:rPr lang="en-US" altLang="zh-CN" sz="24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zh-CN" altLang="zh-CN" sz="24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OC</a:t>
                </a:r>
                <a:r>
                  <a:rPr lang="zh-CN" altLang="en-US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）</a:t>
                </a:r>
                <a:r>
                  <a:rPr lang="en-US" altLang="zh-CN" sz="24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en-US" altLang="zh-CN" sz="24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lvl="0">
                  <a:lnSpc>
                    <a:spcPct val="125000"/>
                  </a:lnSpc>
                </a:pPr>
                <a:r>
                  <a:rPr lang="en-US" altLang="zh-CN" sz="2400" b="1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                 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1" i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楷体" panose="02010609060101010101" pitchFamily="49" charset="-122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1" i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楷体" panose="02010609060101010101" pitchFamily="49" charset="-122"/>
                            <a:cs typeface="Times New Roman" pitchFamily="18" charset="0"/>
                          </a:rPr>
                          <m:t>2</m:t>
                        </m:r>
                      </m:den>
                    </m:f>
                    <m:r>
                      <a:rPr lang="en-US" altLang="zh-CN" sz="2400" b="1" i="1" dirty="0" smtClean="0">
                        <a:solidFill>
                          <a:srgbClr val="FF0000"/>
                        </a:solidFill>
                        <a:latin typeface="Cambria Math" panose="02040503050406030204"/>
                        <a:ea typeface="Cambria Math" panose="02040503050406030204"/>
                      </a:rPr>
                      <m:t>×</m:t>
                    </m:r>
                  </m:oMath>
                </a14:m>
                <a:r>
                  <a:rPr kumimoji="0" lang="en-US" altLang="zh-CN" sz="2400" b="1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itchFamily="18" charset="0"/>
                    <a:cs typeface="Times New Roman" pitchFamily="18" charset="0"/>
                  </a:rPr>
                  <a:t>180</a:t>
                </a:r>
                <a:r>
                  <a:rPr lang="zh-CN" altLang="en-US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宋体" panose="02010600030101010101" pitchFamily="2" charset="-122"/>
                  </a:rPr>
                  <a:t>°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宋体" panose="02010600030101010101" pitchFamily="2" charset="-122"/>
                  </a:rPr>
                  <a:t>=90</a:t>
                </a:r>
                <a:r>
                  <a:rPr lang="zh-CN" altLang="en-US" sz="24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宋体" panose="02010600030101010101" pitchFamily="2" charset="-122"/>
                  </a:rPr>
                  <a:t>°</a:t>
                </a:r>
                <a:r>
                  <a:rPr lang="en-US" altLang="zh-CN" sz="24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宋体" panose="02010600030101010101" pitchFamily="2" charset="-122"/>
                  </a:rPr>
                  <a:t>.</a:t>
                </a:r>
                <a:endParaRPr lang="en-US" altLang="zh-CN" sz="24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  <a:sym typeface="宋体" panose="02010600030101010101" pitchFamily="2" charset="-122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1203598"/>
                <a:ext cx="7128792" cy="3495316"/>
              </a:xfrm>
              <a:prstGeom prst="rect">
                <a:avLst/>
              </a:prstGeom>
              <a:blipFill rotWithShape="1">
                <a:blip r:embed="rId3"/>
                <a:stretch>
                  <a:fillRect l="-1369" t="-6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32240" y="1835768"/>
            <a:ext cx="2113897" cy="1416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9957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文本框 1"/>
          <p:cNvSpPr txBox="1">
            <a:spLocks noChangeArrowheads="1"/>
          </p:cNvSpPr>
          <p:nvPr/>
        </p:nvSpPr>
        <p:spPr bwMode="auto">
          <a:xfrm>
            <a:off x="1475655" y="1102757"/>
            <a:ext cx="760300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如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图，</a:t>
            </a:r>
            <a:r>
              <a:rPr lang="zh-CN" altLang="en-US" sz="2400" b="1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O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为直线</a:t>
            </a:r>
            <a:r>
              <a:rPr lang="zh-CN" altLang="en-US" sz="2400" b="1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AB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上一点，</a:t>
            </a:r>
            <a:r>
              <a:rPr lang="zh-CN" altLang="en-US" sz="2400" b="1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OD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平分</a:t>
            </a:r>
            <a:r>
              <a:rPr lang="zh-CN" altLang="en-US" sz="24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∠</a:t>
            </a:r>
            <a:r>
              <a:rPr lang="zh-CN" altLang="en-US" sz="2400" b="1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AOC</a:t>
            </a:r>
            <a:r>
              <a:rPr lang="zh-CN" altLang="en-US" sz="2400" b="1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</a:t>
            </a:r>
            <a:endParaRPr lang="en-US" altLang="zh-CN" sz="2400" b="1" dirty="0" smtClean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∠</a:t>
            </a:r>
            <a:r>
              <a:rPr lang="zh-CN" altLang="en-US" sz="2400" b="1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DOE</a:t>
            </a:r>
            <a:r>
              <a:rPr lang="zh-CN" altLang="en-US" sz="24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=90°</a:t>
            </a:r>
            <a:r>
              <a:rPr lang="zh-CN" altLang="en-US" sz="2400" b="1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．</a:t>
            </a:r>
            <a:r>
              <a:rPr lang="zh-CN" altLang="en-US" sz="2400" b="1" i="1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OE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是</a:t>
            </a:r>
            <a:r>
              <a:rPr lang="zh-CN" altLang="en-US" sz="24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∠</a:t>
            </a:r>
            <a:r>
              <a:rPr lang="zh-CN" altLang="en-US" sz="2400" b="1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BOC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的平分线吗？请说明理由．</a:t>
            </a:r>
          </a:p>
        </p:txBody>
      </p:sp>
      <p:grpSp>
        <p:nvGrpSpPr>
          <p:cNvPr id="43012" name="组合 2"/>
          <p:cNvGrpSpPr/>
          <p:nvPr/>
        </p:nvGrpSpPr>
        <p:grpSpPr bwMode="auto">
          <a:xfrm>
            <a:off x="5792128" y="2412070"/>
            <a:ext cx="2473325" cy="2295105"/>
            <a:chOff x="9006" y="497"/>
            <a:chExt cx="5197" cy="4823"/>
          </a:xfrm>
        </p:grpSpPr>
        <p:cxnSp>
          <p:nvCxnSpPr>
            <p:cNvPr id="43019" name="直接连接符 1"/>
            <p:cNvCxnSpPr>
              <a:cxnSpLocks noChangeShapeType="1"/>
            </p:cNvCxnSpPr>
            <p:nvPr/>
          </p:nvCxnSpPr>
          <p:spPr bwMode="auto">
            <a:xfrm>
              <a:off x="9288" y="3873"/>
              <a:ext cx="400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020" name="直接连接符 6"/>
            <p:cNvCxnSpPr>
              <a:cxnSpLocks noChangeShapeType="1"/>
            </p:cNvCxnSpPr>
            <p:nvPr/>
          </p:nvCxnSpPr>
          <p:spPr bwMode="auto">
            <a:xfrm flipH="1" flipV="1">
              <a:off x="9582" y="1319"/>
              <a:ext cx="1555" cy="25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021" name="直接连接符 7"/>
            <p:cNvCxnSpPr>
              <a:cxnSpLocks noChangeShapeType="1"/>
            </p:cNvCxnSpPr>
            <p:nvPr/>
          </p:nvCxnSpPr>
          <p:spPr bwMode="auto">
            <a:xfrm flipV="1">
              <a:off x="11137" y="1092"/>
              <a:ext cx="1602" cy="277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022" name="直接连接符 8"/>
            <p:cNvCxnSpPr>
              <a:cxnSpLocks noChangeShapeType="1"/>
            </p:cNvCxnSpPr>
            <p:nvPr/>
          </p:nvCxnSpPr>
          <p:spPr bwMode="auto">
            <a:xfrm flipV="1">
              <a:off x="11151" y="2226"/>
              <a:ext cx="2853" cy="162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3023" name="文本框 9"/>
            <p:cNvSpPr txBox="1">
              <a:spLocks noChangeArrowheads="1"/>
            </p:cNvSpPr>
            <p:nvPr/>
          </p:nvSpPr>
          <p:spPr bwMode="auto">
            <a:xfrm>
              <a:off x="10727" y="3768"/>
              <a:ext cx="740" cy="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100" b="1" i="1">
                  <a:latin typeface="Times New Roman" pitchFamily="18" charset="0"/>
                  <a:cs typeface="Times New Roman" pitchFamily="18" charset="0"/>
                </a:rPr>
                <a:t>O</a:t>
              </a:r>
              <a:r>
                <a:rPr lang="en-US" altLang="zh-CN" sz="100" b="1"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  <p:sp>
          <p:nvSpPr>
            <p:cNvPr id="43024" name="文本框 10"/>
            <p:cNvSpPr txBox="1">
              <a:spLocks noChangeArrowheads="1"/>
            </p:cNvSpPr>
            <p:nvPr/>
          </p:nvSpPr>
          <p:spPr bwMode="auto">
            <a:xfrm>
              <a:off x="9006" y="3768"/>
              <a:ext cx="740" cy="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100" b="1" i="1"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en-US" altLang="zh-CN" sz="100" b="1"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  <p:sp>
          <p:nvSpPr>
            <p:cNvPr id="43025" name="文本框 11"/>
            <p:cNvSpPr txBox="1">
              <a:spLocks noChangeArrowheads="1"/>
            </p:cNvSpPr>
            <p:nvPr/>
          </p:nvSpPr>
          <p:spPr bwMode="auto">
            <a:xfrm>
              <a:off x="12961" y="3768"/>
              <a:ext cx="740" cy="1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100" b="1" i="1">
                  <a:latin typeface="Times New Roman" pitchFamily="18" charset="0"/>
                  <a:cs typeface="Times New Roman" pitchFamily="18" charset="0"/>
                </a:rPr>
                <a:t>B </a:t>
              </a:r>
              <a:r>
                <a:rPr lang="en-US" altLang="zh-CN" sz="100" b="1"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  <p:sp>
          <p:nvSpPr>
            <p:cNvPr id="43026" name="文本框 12"/>
            <p:cNvSpPr txBox="1">
              <a:spLocks noChangeArrowheads="1"/>
            </p:cNvSpPr>
            <p:nvPr/>
          </p:nvSpPr>
          <p:spPr bwMode="auto">
            <a:xfrm>
              <a:off x="12130" y="497"/>
              <a:ext cx="740" cy="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100" b="1" i="1"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altLang="zh-CN" sz="100" b="1"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  <p:sp>
          <p:nvSpPr>
            <p:cNvPr id="43027" name="文本框 13"/>
            <p:cNvSpPr txBox="1">
              <a:spLocks noChangeArrowheads="1"/>
            </p:cNvSpPr>
            <p:nvPr/>
          </p:nvSpPr>
          <p:spPr bwMode="auto">
            <a:xfrm>
              <a:off x="9746" y="1052"/>
              <a:ext cx="740" cy="1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100" b="1" i="1">
                  <a:latin typeface="Times New Roman" pitchFamily="18" charset="0"/>
                  <a:cs typeface="Times New Roman" pitchFamily="18" charset="0"/>
                </a:rPr>
                <a:t>D </a:t>
              </a:r>
              <a:r>
                <a:rPr lang="en-US" altLang="zh-CN" sz="100" b="1"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  <p:sp>
          <p:nvSpPr>
            <p:cNvPr id="43028" name="文本框 14"/>
            <p:cNvSpPr txBox="1">
              <a:spLocks noChangeArrowheads="1"/>
            </p:cNvSpPr>
            <p:nvPr/>
          </p:nvSpPr>
          <p:spPr bwMode="auto">
            <a:xfrm>
              <a:off x="13463" y="1602"/>
              <a:ext cx="740" cy="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100" b="1" i="1"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en-US" altLang="zh-CN" sz="100" b="1"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</p:grp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87" y="1159522"/>
            <a:ext cx="705669" cy="635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2" name="组合 2"/>
          <p:cNvGrpSpPr/>
          <p:nvPr/>
        </p:nvGrpSpPr>
        <p:grpSpPr bwMode="auto">
          <a:xfrm>
            <a:off x="6611606" y="2412070"/>
            <a:ext cx="2473325" cy="2295105"/>
            <a:chOff x="9006" y="497"/>
            <a:chExt cx="5197" cy="4823"/>
          </a:xfrm>
        </p:grpSpPr>
        <p:cxnSp>
          <p:nvCxnSpPr>
            <p:cNvPr id="43019" name="直接连接符 1"/>
            <p:cNvCxnSpPr>
              <a:cxnSpLocks noChangeShapeType="1"/>
            </p:cNvCxnSpPr>
            <p:nvPr/>
          </p:nvCxnSpPr>
          <p:spPr bwMode="auto">
            <a:xfrm>
              <a:off x="9288" y="3873"/>
              <a:ext cx="400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020" name="直接连接符 6"/>
            <p:cNvCxnSpPr>
              <a:cxnSpLocks noChangeShapeType="1"/>
            </p:cNvCxnSpPr>
            <p:nvPr/>
          </p:nvCxnSpPr>
          <p:spPr bwMode="auto">
            <a:xfrm flipH="1" flipV="1">
              <a:off x="9582" y="1319"/>
              <a:ext cx="1555" cy="25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021" name="直接连接符 7"/>
            <p:cNvCxnSpPr>
              <a:cxnSpLocks noChangeShapeType="1"/>
            </p:cNvCxnSpPr>
            <p:nvPr/>
          </p:nvCxnSpPr>
          <p:spPr bwMode="auto">
            <a:xfrm flipV="1">
              <a:off x="11137" y="1092"/>
              <a:ext cx="1602" cy="277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022" name="直接连接符 8"/>
            <p:cNvCxnSpPr>
              <a:cxnSpLocks noChangeShapeType="1"/>
            </p:cNvCxnSpPr>
            <p:nvPr/>
          </p:nvCxnSpPr>
          <p:spPr bwMode="auto">
            <a:xfrm flipV="1">
              <a:off x="11151" y="2226"/>
              <a:ext cx="2853" cy="162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3023" name="文本框 9"/>
            <p:cNvSpPr txBox="1">
              <a:spLocks noChangeArrowheads="1"/>
            </p:cNvSpPr>
            <p:nvPr/>
          </p:nvSpPr>
          <p:spPr bwMode="auto">
            <a:xfrm>
              <a:off x="10727" y="3768"/>
              <a:ext cx="740" cy="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100" b="1" i="1">
                  <a:latin typeface="Times New Roman" pitchFamily="18" charset="0"/>
                  <a:cs typeface="Times New Roman" pitchFamily="18" charset="0"/>
                </a:rPr>
                <a:t>O</a:t>
              </a:r>
              <a:r>
                <a:rPr lang="en-US" altLang="zh-CN" sz="100" b="1"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  <p:sp>
          <p:nvSpPr>
            <p:cNvPr id="43024" name="文本框 10"/>
            <p:cNvSpPr txBox="1">
              <a:spLocks noChangeArrowheads="1"/>
            </p:cNvSpPr>
            <p:nvPr/>
          </p:nvSpPr>
          <p:spPr bwMode="auto">
            <a:xfrm>
              <a:off x="9006" y="3768"/>
              <a:ext cx="740" cy="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100" b="1" i="1"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en-US" altLang="zh-CN" sz="100" b="1"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  <p:sp>
          <p:nvSpPr>
            <p:cNvPr id="43025" name="文本框 11"/>
            <p:cNvSpPr txBox="1">
              <a:spLocks noChangeArrowheads="1"/>
            </p:cNvSpPr>
            <p:nvPr/>
          </p:nvSpPr>
          <p:spPr bwMode="auto">
            <a:xfrm>
              <a:off x="12961" y="3768"/>
              <a:ext cx="740" cy="1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100" b="1" i="1">
                  <a:latin typeface="Times New Roman" pitchFamily="18" charset="0"/>
                  <a:cs typeface="Times New Roman" pitchFamily="18" charset="0"/>
                </a:rPr>
                <a:t>B </a:t>
              </a:r>
              <a:r>
                <a:rPr lang="en-US" altLang="zh-CN" sz="100" b="1"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  <p:sp>
          <p:nvSpPr>
            <p:cNvPr id="43026" name="文本框 12"/>
            <p:cNvSpPr txBox="1">
              <a:spLocks noChangeArrowheads="1"/>
            </p:cNvSpPr>
            <p:nvPr/>
          </p:nvSpPr>
          <p:spPr bwMode="auto">
            <a:xfrm>
              <a:off x="12130" y="497"/>
              <a:ext cx="740" cy="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100" b="1" i="1"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altLang="zh-CN" sz="100" b="1"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  <p:sp>
          <p:nvSpPr>
            <p:cNvPr id="43027" name="文本框 13"/>
            <p:cNvSpPr txBox="1">
              <a:spLocks noChangeArrowheads="1"/>
            </p:cNvSpPr>
            <p:nvPr/>
          </p:nvSpPr>
          <p:spPr bwMode="auto">
            <a:xfrm>
              <a:off x="9746" y="1052"/>
              <a:ext cx="740" cy="1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100" b="1" i="1">
                  <a:latin typeface="Times New Roman" pitchFamily="18" charset="0"/>
                  <a:cs typeface="Times New Roman" pitchFamily="18" charset="0"/>
                </a:rPr>
                <a:t>D </a:t>
              </a:r>
              <a:r>
                <a:rPr lang="en-US" altLang="zh-CN" sz="100" b="1"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  <p:sp>
          <p:nvSpPr>
            <p:cNvPr id="43028" name="文本框 14"/>
            <p:cNvSpPr txBox="1">
              <a:spLocks noChangeArrowheads="1"/>
            </p:cNvSpPr>
            <p:nvPr/>
          </p:nvSpPr>
          <p:spPr bwMode="auto">
            <a:xfrm>
              <a:off x="13463" y="1602"/>
              <a:ext cx="740" cy="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100" b="1" i="1"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en-US" altLang="zh-CN" sz="100" b="1"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</p:grp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809462" y="1181367"/>
            <a:ext cx="6380777" cy="3083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5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OE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平分∠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BOC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，理由如下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：</a:t>
            </a:r>
            <a:endParaRPr lang="en-US" altLang="zh-CN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35000"/>
              </a:lnSpc>
              <a:buFont typeface="Arial" panose="020B0604020202020204" pitchFamily="34" charset="0"/>
              <a:buNone/>
            </a:pPr>
            <a:r>
              <a:rPr lang="zh-CN" alt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因为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DOE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=90°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所以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AOD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+∠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BOE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=90°，</a:t>
            </a:r>
          </a:p>
          <a:p>
            <a:pPr eaLnBrk="1" hangingPunct="1">
              <a:lnSpc>
                <a:spcPct val="135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所以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COD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zh-CN" alt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OE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=90°，</a:t>
            </a:r>
          </a:p>
          <a:p>
            <a:pPr eaLnBrk="1" hangingPunct="1">
              <a:lnSpc>
                <a:spcPct val="135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所以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AOD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+∠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BOE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=∠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COD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zh-CN" alt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OE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，</a:t>
            </a:r>
          </a:p>
          <a:p>
            <a:pPr eaLnBrk="1" hangingPunct="1">
              <a:lnSpc>
                <a:spcPct val="135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因为</a:t>
            </a:r>
            <a:r>
              <a:rPr lang="zh-CN" alt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OD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平分∠</a:t>
            </a:r>
            <a:r>
              <a:rPr lang="zh-CN" alt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AOC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所以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AOD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=∠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COD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，</a:t>
            </a:r>
          </a:p>
          <a:p>
            <a:pPr eaLnBrk="1" hangingPunct="1">
              <a:lnSpc>
                <a:spcPct val="135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所以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COE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=∠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BOE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所以</a:t>
            </a:r>
            <a:r>
              <a:rPr lang="zh-CN" alt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OE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平分∠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BOC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．</a:t>
            </a:r>
          </a:p>
        </p:txBody>
      </p:sp>
    </p:spTree>
    <p:extLst>
      <p:ext uri="{BB962C8B-B14F-4D97-AF65-F5344CB8AC3E}">
        <p14:creationId xmlns:p14="http://schemas.microsoft.com/office/powerpoint/2010/main" val="2196075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813615" y="1073094"/>
            <a:ext cx="7940675" cy="1303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zh-CN" altLang="en-US" sz="2800" b="1" dirty="0">
                <a:latin typeface="Times New Roman" pitchFamily="18" charset="0"/>
                <a:cs typeface="Times New Roman" pitchFamily="18" charset="0"/>
              </a:rPr>
              <a:t>（2023·广西南宁·三模）如图，</a:t>
            </a:r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OP</a:t>
            </a:r>
            <a:r>
              <a:rPr lang="zh-CN" altLang="en-US" sz="2800" b="1" dirty="0">
                <a:latin typeface="Times New Roman" pitchFamily="18" charset="0"/>
                <a:cs typeface="Times New Roman" pitchFamily="18" charset="0"/>
              </a:rPr>
              <a:t>平分</a:t>
            </a:r>
            <a:r>
              <a:rPr lang="zh-CN" altLang="en-US" sz="28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∠</a:t>
            </a:r>
            <a:r>
              <a:rPr lang="zh-CN" altLang="en-US" sz="2800" b="1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AOC</a:t>
            </a:r>
            <a:r>
              <a:rPr lang="zh-CN" altLang="en-US" sz="2800" b="1" dirty="0"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zh-CN" altLang="en-US" sz="28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∠</a:t>
            </a:r>
            <a:r>
              <a:rPr lang="en-US" altLang="zh-CN" sz="2800" b="1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B</a:t>
            </a:r>
            <a:r>
              <a:rPr lang="zh-CN" altLang="en-US" sz="2800" b="1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OC</a:t>
            </a:r>
            <a:r>
              <a:rPr lang="en-US" altLang="zh-CN" sz="2800" b="1" i="1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=</a:t>
            </a:r>
            <a:r>
              <a:rPr lang="en-US" altLang="zh-CN" sz="2800" b="1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15</a:t>
            </a:r>
            <a:r>
              <a:rPr lang="en-US" altLang="zh-CN" sz="2800" b="1" dirty="0" smtClean="0">
                <a:latin typeface="Times New Roman" pitchFamily="18" charset="0"/>
                <a:cs typeface="Times New Roman" pitchFamily="18" charset="0"/>
              </a:rPr>
              <a:t>°</a:t>
            </a:r>
            <a:r>
              <a:rPr lang="zh-CN" altLang="en-US" sz="2800" b="1" dirty="0" smtClean="0"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zh-CN" altLang="en-US" sz="2800" b="1" dirty="0">
                <a:latin typeface="Times New Roman" pitchFamily="18" charset="0"/>
                <a:cs typeface="Times New Roman" pitchFamily="18" charset="0"/>
              </a:rPr>
              <a:t>则</a:t>
            </a:r>
            <a:r>
              <a:rPr lang="zh-CN" altLang="en-US" sz="28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∠</a:t>
            </a:r>
            <a:r>
              <a:rPr lang="zh-CN" altLang="en-US" sz="2800" b="1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AOC</a:t>
            </a:r>
            <a:r>
              <a:rPr lang="zh-CN" altLang="en-US" sz="2800" b="1" dirty="0">
                <a:latin typeface="Times New Roman" pitchFamily="18" charset="0"/>
                <a:cs typeface="Times New Roman" pitchFamily="18" charset="0"/>
              </a:rPr>
              <a:t>的度数为（　　）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6660232" y="1851670"/>
            <a:ext cx="406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D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971600" y="2523720"/>
            <a:ext cx="682815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zh-CN" altLang="en-US" sz="2800" b="1" dirty="0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en-US" altLang="zh-CN" sz="2800" b="1" dirty="0" smtClean="0">
                <a:latin typeface="Times New Roman" pitchFamily="18" charset="0"/>
                <a:cs typeface="Times New Roman" pitchFamily="18" charset="0"/>
              </a:rPr>
              <a:t>5°</a:t>
            </a:r>
            <a:r>
              <a:rPr lang="zh-CN" altLang="en-US" sz="2800" b="1" dirty="0" smtClean="0">
                <a:latin typeface="Times New Roman" pitchFamily="18" charset="0"/>
                <a:cs typeface="Times New Roman" pitchFamily="18" charset="0"/>
              </a:rPr>
              <a:t>          B</a:t>
            </a:r>
            <a:r>
              <a:rPr lang="zh-CN" altLang="en-US" sz="2800" b="1" dirty="0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en-US" altLang="zh-CN" sz="2800" b="1" dirty="0" smtClean="0">
                <a:latin typeface="Times New Roman" pitchFamily="18" charset="0"/>
                <a:cs typeface="Times New Roman" pitchFamily="18" charset="0"/>
              </a:rPr>
              <a:t>10° </a:t>
            </a:r>
            <a:r>
              <a:rPr lang="zh-CN" altLang="en-US" sz="2800" b="1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Times New Roman" pitchFamily="18" charset="0"/>
                <a:cs typeface="Times New Roman" pitchFamily="18" charset="0"/>
              </a:rPr>
              <a:t>C．</a:t>
            </a:r>
            <a:r>
              <a:rPr lang="en-US" altLang="zh-CN" sz="2800" b="1" dirty="0" smtClean="0">
                <a:latin typeface="Times New Roman" pitchFamily="18" charset="0"/>
                <a:cs typeface="Times New Roman" pitchFamily="18" charset="0"/>
              </a:rPr>
              <a:t>15° </a:t>
            </a:r>
            <a:r>
              <a:rPr lang="zh-CN" altLang="en-US" sz="28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zh-CN" altLang="en-US" sz="2800" b="1" dirty="0" smtClean="0">
                <a:latin typeface="Times New Roman" pitchFamily="18" charset="0"/>
                <a:cs typeface="Times New Roman" pitchFamily="18" charset="0"/>
              </a:rPr>
              <a:t>  D</a:t>
            </a:r>
            <a:r>
              <a:rPr lang="zh-CN" altLang="en-US" sz="2800" b="1" dirty="0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en-US" altLang="zh-CN" sz="2800" b="1" dirty="0" smtClean="0">
                <a:latin typeface="Times New Roman" pitchFamily="18" charset="0"/>
                <a:cs typeface="Times New Roman" pitchFamily="18" charset="0"/>
              </a:rPr>
              <a:t>30°</a:t>
            </a:r>
            <a:endParaRPr lang="en-US" altLang="zh-CN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0005" name="图片 100005" descr="@@@e0bf2c55-b340-47c4-b3be-7705de5f3f0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120" y="2499742"/>
            <a:ext cx="2635250" cy="17195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827584" y="1059582"/>
            <a:ext cx="79928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zh-CN" altLang="en-US" sz="2800" b="1" dirty="0">
                <a:latin typeface="Times New Roman" pitchFamily="18" charset="0"/>
                <a:cs typeface="Times New Roman" pitchFamily="18" charset="0"/>
              </a:rPr>
              <a:t>若</a:t>
            </a:r>
            <a:r>
              <a:rPr lang="zh-CN" altLang="en-US" sz="28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∠</a:t>
            </a:r>
            <a:r>
              <a:rPr lang="en-US" altLang="zh-CN" sz="2800" b="1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1=30.5</a:t>
            </a:r>
            <a:r>
              <a:rPr lang="en-US" altLang="zh-CN" sz="28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°</a:t>
            </a:r>
            <a:r>
              <a:rPr lang="en-US" altLang="zh-CN" sz="2800" b="1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,</a:t>
            </a:r>
            <a:r>
              <a:rPr lang="en-US" altLang="zh-CN" sz="2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zh-CN" altLang="en-US" sz="28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∠</a:t>
            </a:r>
            <a:r>
              <a:rPr lang="en-US" altLang="zh-CN" sz="2800" b="1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2=30</a:t>
            </a:r>
            <a:r>
              <a:rPr lang="en-US" altLang="zh-CN" sz="28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°</a:t>
            </a:r>
            <a:r>
              <a:rPr lang="en-US" altLang="zh-CN" sz="2800" b="1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30</a:t>
            </a:r>
            <a:r>
              <a:rPr lang="en-US" altLang="zh-CN" sz="28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'</a:t>
            </a:r>
            <a:r>
              <a:rPr lang="zh-CN" altLang="en-US" sz="2800" b="1" dirty="0">
                <a:latin typeface="Times New Roman" pitchFamily="18" charset="0"/>
                <a:cs typeface="Times New Roman" pitchFamily="18" charset="0"/>
              </a:rPr>
              <a:t>，则</a:t>
            </a:r>
            <a:r>
              <a:rPr lang="zh-CN" altLang="en-US" sz="28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∠</a:t>
            </a:r>
            <a:r>
              <a:rPr lang="en-US" altLang="zh-CN" sz="28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1</a:t>
            </a:r>
            <a:r>
              <a:rPr lang="zh-CN" altLang="en-US" sz="2800" b="1" dirty="0">
                <a:latin typeface="Times New Roman" pitchFamily="18" charset="0"/>
                <a:cs typeface="Times New Roman" pitchFamily="18" charset="0"/>
              </a:rPr>
              <a:t>与</a:t>
            </a:r>
            <a:r>
              <a:rPr lang="zh-CN" altLang="en-US" sz="28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∠</a:t>
            </a:r>
            <a:r>
              <a:rPr lang="en-US" altLang="zh-CN" sz="28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2</a:t>
            </a:r>
            <a:r>
              <a:rPr lang="zh-CN" altLang="en-US" sz="2800" b="1" dirty="0">
                <a:latin typeface="Times New Roman" pitchFamily="18" charset="0"/>
                <a:cs typeface="Times New Roman" pitchFamily="18" charset="0"/>
              </a:rPr>
              <a:t>的</a:t>
            </a:r>
            <a:r>
              <a:rPr lang="zh-CN" altLang="en-US" sz="2800" b="1" dirty="0" smtClean="0">
                <a:latin typeface="Times New Roman" pitchFamily="18" charset="0"/>
                <a:cs typeface="Times New Roman" pitchFamily="18" charset="0"/>
              </a:rPr>
              <a:t>大小关系是</a:t>
            </a:r>
            <a:r>
              <a:rPr lang="zh-CN" altLang="en-US" sz="2800" b="1" dirty="0">
                <a:latin typeface="Times New Roman" pitchFamily="18" charset="0"/>
                <a:cs typeface="Times New Roman" pitchFamily="18" charset="0"/>
              </a:rPr>
              <a:t>（  </a:t>
            </a:r>
            <a:r>
              <a:rPr lang="zh-CN" altLang="en-US" sz="28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zh-CN" altLang="en-US" sz="2800" b="1" dirty="0">
                <a:latin typeface="Times New Roman" pitchFamily="18" charset="0"/>
                <a:cs typeface="Times New Roman" pitchFamily="18" charset="0"/>
              </a:rPr>
              <a:t> ）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Times New Roman" pitchFamily="18" charset="0"/>
                <a:cs typeface="Times New Roman" pitchFamily="18" charset="0"/>
              </a:rPr>
              <a:t>A．</a:t>
            </a:r>
            <a:r>
              <a:rPr lang="zh-CN" altLang="en-US" sz="28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∠</a:t>
            </a:r>
            <a:r>
              <a:rPr lang="en-US" altLang="zh-CN" sz="28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1=</a:t>
            </a:r>
            <a:r>
              <a:rPr lang="zh-CN" altLang="en-US" sz="28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∠</a:t>
            </a:r>
            <a:r>
              <a:rPr lang="en-US" altLang="zh-CN" sz="28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2  </a:t>
            </a:r>
            <a:r>
              <a:rPr lang="en-US" altLang="zh-CN" sz="2800" b="1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          </a:t>
            </a:r>
            <a:r>
              <a:rPr lang="zh-CN" altLang="en-US" sz="28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zh-CN" altLang="en-US" sz="2800" b="1" dirty="0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zh-CN" altLang="en-US" sz="28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∠</a:t>
            </a:r>
            <a:r>
              <a:rPr lang="en-US" altLang="zh-CN" sz="2800" b="1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1</a:t>
            </a:r>
            <a:r>
              <a:rPr lang="zh-CN" altLang="en-US" sz="2800" b="1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＞∠</a:t>
            </a:r>
            <a:r>
              <a:rPr lang="en-US" altLang="zh-CN" sz="28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2  </a:t>
            </a:r>
            <a:endParaRPr lang="en-US" altLang="zh-CN" sz="2800" b="1" dirty="0" smtClean="0">
              <a:latin typeface="Times New Roman" pitchFamily="18" charset="0"/>
              <a:ea typeface="黑体" panose="02010609060101010101" pitchFamily="49" charset="-122"/>
              <a:cs typeface="Times New Roman" pitchFamily="18" charset="0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zh-CN" altLang="en-US" sz="2800" b="1" dirty="0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zh-CN" altLang="en-US" sz="28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∠</a:t>
            </a:r>
            <a:r>
              <a:rPr lang="en-US" altLang="zh-CN" sz="2800" b="1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1</a:t>
            </a:r>
            <a:r>
              <a:rPr lang="zh-CN" altLang="en-US" sz="2800" b="1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＜∠</a:t>
            </a:r>
            <a:r>
              <a:rPr lang="en-US" altLang="zh-CN" sz="28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2   </a:t>
            </a:r>
            <a:r>
              <a:rPr lang="en-US" altLang="zh-CN" sz="2800" b="1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         </a:t>
            </a:r>
            <a:r>
              <a:rPr lang="zh-CN" altLang="en-US" sz="2800" b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zh-CN" altLang="en-US" sz="2800" b="1" dirty="0">
                <a:latin typeface="Times New Roman" pitchFamily="18" charset="0"/>
                <a:cs typeface="Times New Roman" pitchFamily="18" charset="0"/>
              </a:rPr>
              <a:t>．无法判断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428017" y="1809670"/>
            <a:ext cx="5137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827584" y="1131590"/>
            <a:ext cx="74888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zh-CN" altLang="en-US" sz="2800" b="1" dirty="0" smtClean="0">
                <a:latin typeface="Times New Roman" pitchFamily="18" charset="0"/>
                <a:cs typeface="Times New Roman" pitchFamily="18" charset="0"/>
              </a:rPr>
              <a:t>如</a:t>
            </a:r>
            <a:r>
              <a:rPr lang="zh-CN" altLang="en-US" sz="2800" b="1" dirty="0">
                <a:latin typeface="Times New Roman" pitchFamily="18" charset="0"/>
                <a:cs typeface="Times New Roman" pitchFamily="18" charset="0"/>
              </a:rPr>
              <a:t>图，</a:t>
            </a:r>
            <a:r>
              <a:rPr lang="zh-CN" altLang="en-US" sz="28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∠</a:t>
            </a:r>
            <a:r>
              <a:rPr lang="zh-CN" altLang="en-US" sz="2800" b="1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AOC</a:t>
            </a:r>
            <a:r>
              <a:rPr lang="en-US" altLang="zh-CN" sz="2800" b="1" i="1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=</a:t>
            </a:r>
            <a:r>
              <a:rPr lang="en-US" altLang="zh-CN" sz="2800" b="1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90°</a:t>
            </a:r>
            <a:r>
              <a:rPr lang="zh-CN" altLang="en-US" sz="2800" b="1" dirty="0" smtClean="0"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2800" b="1" i="1" dirty="0">
                <a:latin typeface="Times New Roman" pitchFamily="18" charset="0"/>
                <a:cs typeface="Times New Roman" pitchFamily="18" charset="0"/>
                <a:sym typeface="+mn-ea"/>
              </a:rPr>
              <a:t>OC</a:t>
            </a:r>
            <a:r>
              <a:rPr lang="zh-CN" altLang="en-US" sz="2800" b="1" dirty="0">
                <a:latin typeface="Times New Roman" pitchFamily="18" charset="0"/>
                <a:cs typeface="Times New Roman" pitchFamily="18" charset="0"/>
                <a:sym typeface="+mn-ea"/>
              </a:rPr>
              <a:t>平分</a:t>
            </a:r>
            <a:r>
              <a:rPr lang="zh-CN" altLang="en-US" sz="28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∠</a:t>
            </a:r>
            <a:r>
              <a:rPr lang="en-US" altLang="zh-CN" sz="2800" b="1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D</a:t>
            </a:r>
            <a:r>
              <a:rPr lang="zh-CN" altLang="en-US" sz="2800" b="1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O</a:t>
            </a:r>
            <a:r>
              <a:rPr lang="en-US" altLang="zh-CN" sz="2800" b="1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B</a:t>
            </a:r>
            <a:r>
              <a:rPr lang="zh-CN" altLang="en-US" sz="2800" b="1" dirty="0"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zh-CN" altLang="en-US" sz="2800" b="1" dirty="0">
                <a:latin typeface="Times New Roman" pitchFamily="18" charset="0"/>
                <a:cs typeface="Times New Roman" pitchFamily="18" charset="0"/>
                <a:sym typeface="+mn-ea"/>
              </a:rPr>
              <a:t>且</a:t>
            </a:r>
            <a:r>
              <a:rPr lang="zh-CN" altLang="en-US" sz="28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∠</a:t>
            </a:r>
            <a:r>
              <a:rPr lang="en-US" altLang="zh-CN" sz="2800" b="1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D</a:t>
            </a:r>
            <a:r>
              <a:rPr lang="zh-CN" altLang="en-US" sz="2800" b="1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O</a:t>
            </a:r>
            <a:r>
              <a:rPr lang="en-US" altLang="zh-CN" sz="2800" b="1" i="1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C=</a:t>
            </a:r>
            <a:r>
              <a:rPr lang="en-US" altLang="zh-CN" sz="2800" b="1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25°35</a:t>
            </a:r>
            <a:r>
              <a:rPr lang="en-US" altLang="zh-CN" sz="2800" b="1" i="1" dirty="0">
                <a:latin typeface="Times New Roman" pitchFamily="18" charset="0"/>
                <a:cs typeface="Times New Roman" pitchFamily="18" charset="0"/>
              </a:rPr>
              <a:t> ' </a:t>
            </a:r>
            <a:r>
              <a:rPr lang="zh-CN" altLang="en-US" sz="2800" b="1" dirty="0" smtClean="0"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zh-CN" altLang="en-US" sz="28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∠</a:t>
            </a:r>
            <a:r>
              <a:rPr lang="en-US" altLang="zh-CN" sz="2800" b="1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B</a:t>
            </a:r>
            <a:r>
              <a:rPr lang="zh-CN" altLang="en-US" sz="2800" b="1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O</a:t>
            </a:r>
            <a:r>
              <a:rPr lang="en-US" altLang="zh-CN" sz="2800" b="1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A</a:t>
            </a:r>
            <a:r>
              <a:rPr lang="zh-CN" altLang="en-US" sz="2800" b="1" dirty="0">
                <a:latin typeface="Times New Roman" pitchFamily="18" charset="0"/>
                <a:cs typeface="Times New Roman" pitchFamily="18" charset="0"/>
              </a:rPr>
              <a:t>度数是（   </a:t>
            </a:r>
            <a:r>
              <a:rPr lang="zh-CN" altLang="en-US" sz="2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zh-CN" altLang="en-US" sz="2800" b="1" dirty="0">
                <a:latin typeface="Times New Roman" pitchFamily="18" charset="0"/>
                <a:cs typeface="Times New Roman" pitchFamily="18" charset="0"/>
              </a:rPr>
              <a:t> ）.</a:t>
            </a:r>
          </a:p>
        </p:txBody>
      </p:sp>
      <p:pic>
        <p:nvPicPr>
          <p:cNvPr id="100011" name="图片 100011" descr="@@@f446ac77-5a7d-4f9b-8a6f-5fe84117186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192" y="2643758"/>
            <a:ext cx="2200275" cy="141922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99592" y="2516955"/>
            <a:ext cx="63715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Times New Roman" pitchFamily="18" charset="0"/>
                <a:cs typeface="Times New Roman" pitchFamily="18" charset="0"/>
              </a:rPr>
              <a:t>A.64°65</a:t>
            </a:r>
            <a:r>
              <a:rPr lang="en-US" altLang="zh-CN" sz="2800" b="1" i="1" dirty="0">
                <a:latin typeface="Times New Roman" pitchFamily="18" charset="0"/>
                <a:cs typeface="Times New Roman" pitchFamily="18" charset="0"/>
              </a:rPr>
              <a:t>'</a:t>
            </a:r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2800" b="1" dirty="0" smtClean="0">
                <a:latin typeface="Times New Roman" pitchFamily="18" charset="0"/>
                <a:cs typeface="Times New Roman" pitchFamily="18" charset="0"/>
              </a:rPr>
              <a:t>          B.54°65</a:t>
            </a:r>
            <a:r>
              <a:rPr lang="en-US" altLang="zh-CN" sz="2800" b="1" i="1" dirty="0">
                <a:latin typeface="Times New Roman" pitchFamily="18" charset="0"/>
                <a:cs typeface="Times New Roman" pitchFamily="18" charset="0"/>
              </a:rPr>
              <a:t>'</a:t>
            </a:r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  </a:t>
            </a:r>
            <a:endParaRPr lang="en-US" altLang="zh-CN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Times New Roman" pitchFamily="18" charset="0"/>
                <a:cs typeface="Times New Roman" pitchFamily="18" charset="0"/>
              </a:rPr>
              <a:t>C.</a:t>
            </a:r>
            <a:r>
              <a:rPr lang="en-US" altLang="zh-CN" sz="2800" b="1" dirty="0" smtClean="0">
                <a:latin typeface="Times New Roman" pitchFamily="18" charset="0"/>
                <a:cs typeface="Times New Roman" pitchFamily="18" charset="0"/>
                <a:sym typeface="+mn-ea"/>
              </a:rPr>
              <a:t>64°25</a:t>
            </a:r>
            <a:r>
              <a:rPr lang="en-US" altLang="zh-CN" sz="2800" b="1" i="1" dirty="0">
                <a:latin typeface="Times New Roman" pitchFamily="18" charset="0"/>
                <a:cs typeface="Times New Roman" pitchFamily="18" charset="0"/>
                <a:sym typeface="+mn-ea"/>
              </a:rPr>
              <a:t>'</a:t>
            </a:r>
            <a:r>
              <a:rPr lang="en-US" altLang="zh-CN" sz="2800" b="1" dirty="0">
                <a:latin typeface="Times New Roman" pitchFamily="18" charset="0"/>
                <a:cs typeface="Times New Roman" pitchFamily="18" charset="0"/>
                <a:sym typeface="+mn-ea"/>
              </a:rPr>
              <a:t>  </a:t>
            </a:r>
            <a:r>
              <a:rPr lang="en-US" altLang="zh-CN" sz="2800" b="1" dirty="0" smtClean="0">
                <a:latin typeface="Times New Roman" pitchFamily="18" charset="0"/>
                <a:cs typeface="Times New Roman" pitchFamily="18" charset="0"/>
                <a:sym typeface="+mn-ea"/>
              </a:rPr>
              <a:t>            </a:t>
            </a:r>
            <a:r>
              <a:rPr lang="en-US" altLang="zh-CN" sz="2800" b="1" dirty="0" smtClean="0">
                <a:latin typeface="Times New Roman" pitchFamily="18" charset="0"/>
                <a:cs typeface="Times New Roman" pitchFamily="18" charset="0"/>
              </a:rPr>
              <a:t>D.</a:t>
            </a:r>
            <a:r>
              <a:rPr lang="en-US" altLang="zh-CN" sz="2800" b="1" dirty="0" smtClean="0">
                <a:latin typeface="Times New Roman" pitchFamily="18" charset="0"/>
                <a:cs typeface="Times New Roman" pitchFamily="18" charset="0"/>
                <a:sym typeface="+mn-ea"/>
              </a:rPr>
              <a:t>54°25</a:t>
            </a:r>
            <a:r>
              <a:rPr lang="en-US" altLang="zh-CN" sz="2800" b="1" i="1" dirty="0">
                <a:latin typeface="Times New Roman" pitchFamily="18" charset="0"/>
                <a:cs typeface="Times New Roman" pitchFamily="18" charset="0"/>
                <a:sym typeface="+mn-ea"/>
              </a:rPr>
              <a:t>'</a:t>
            </a:r>
            <a:endParaRPr lang="en-US" altLang="zh-CN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524555" y="1882734"/>
            <a:ext cx="5137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85379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27191" y="990096"/>
            <a:ext cx="7870190" cy="1949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zh-CN" altLang="en-US" sz="2800" b="1" dirty="0" smtClean="0">
                <a:latin typeface="Times New Roman" pitchFamily="18" charset="0"/>
                <a:cs typeface="Times New Roman" pitchFamily="18" charset="0"/>
              </a:rPr>
              <a:t>如</a:t>
            </a:r>
            <a:r>
              <a:rPr lang="zh-CN" altLang="en-US" sz="2800" b="1" dirty="0">
                <a:latin typeface="Times New Roman" pitchFamily="18" charset="0"/>
                <a:cs typeface="Times New Roman" pitchFamily="18" charset="0"/>
              </a:rPr>
              <a:t>图，将长方形</a:t>
            </a:r>
            <a:r>
              <a:rPr lang="en-US" altLang="zh-CN" sz="2800" b="1" i="1" dirty="0">
                <a:latin typeface="Times New Roman" pitchFamily="18" charset="0"/>
                <a:cs typeface="Times New Roman" pitchFamily="18" charset="0"/>
              </a:rPr>
              <a:t>ABCD</a:t>
            </a:r>
            <a:r>
              <a:rPr lang="zh-CN" altLang="en-US" sz="2800" b="1" dirty="0">
                <a:latin typeface="Times New Roman" pitchFamily="18" charset="0"/>
                <a:cs typeface="Times New Roman" pitchFamily="18" charset="0"/>
              </a:rPr>
              <a:t>沿</a:t>
            </a:r>
            <a:r>
              <a:rPr lang="en-US" altLang="zh-CN" sz="2800" b="1" i="1" dirty="0">
                <a:latin typeface="Times New Roman" pitchFamily="18" charset="0"/>
                <a:cs typeface="Times New Roman" pitchFamily="18" charset="0"/>
              </a:rPr>
              <a:t>AE</a:t>
            </a:r>
            <a:r>
              <a:rPr lang="zh-CN" altLang="en-US" sz="2800" b="1" dirty="0">
                <a:latin typeface="Times New Roman" pitchFamily="18" charset="0"/>
                <a:cs typeface="Times New Roman" pitchFamily="18" charset="0"/>
              </a:rPr>
              <a:t>折叠，得到如图所示的图形，已知</a:t>
            </a:r>
            <a:r>
              <a:rPr lang="zh-CN" altLang="en-US" sz="28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∠</a:t>
            </a:r>
            <a:r>
              <a:rPr lang="en-US" altLang="zh-CN" sz="2800" b="1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CEF</a:t>
            </a:r>
            <a:r>
              <a:rPr lang="en-US" altLang="zh-CN" sz="28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=50º</a:t>
            </a:r>
            <a:r>
              <a:rPr lang="zh-CN" altLang="en-US" sz="2800" b="1" dirty="0">
                <a:latin typeface="Times New Roman" pitchFamily="18" charset="0"/>
                <a:cs typeface="Times New Roman" pitchFamily="18" charset="0"/>
              </a:rPr>
              <a:t>，则</a:t>
            </a:r>
            <a:r>
              <a:rPr lang="zh-CN" altLang="en-US" sz="28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∠</a:t>
            </a:r>
            <a:r>
              <a:rPr lang="en-US" altLang="zh-CN" sz="2800" b="1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rPr>
              <a:t>AED</a:t>
            </a:r>
            <a:r>
              <a:rPr lang="zh-CN" altLang="en-US" sz="2800" b="1" dirty="0">
                <a:latin typeface="Times New Roman" pitchFamily="18" charset="0"/>
                <a:cs typeface="Times New Roman" pitchFamily="18" charset="0"/>
              </a:rPr>
              <a:t>的度数是（   </a:t>
            </a:r>
            <a:r>
              <a:rPr lang="zh-CN" altLang="en-US" sz="2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zh-CN" altLang="en-US" sz="2800" b="1" dirty="0">
                <a:latin typeface="Times New Roman" pitchFamily="18" charset="0"/>
                <a:cs typeface="Times New Roman" pitchFamily="18" charset="0"/>
              </a:rPr>
              <a:t> ）</a:t>
            </a:r>
          </a:p>
        </p:txBody>
      </p:sp>
      <p:pic>
        <p:nvPicPr>
          <p:cNvPr id="100013" name="图片 100013" descr="@@@283ebbee-c680-4b1b-b099-a6e90c23d28c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7945" y="2284095"/>
            <a:ext cx="3321685" cy="225679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99592" y="2890742"/>
            <a:ext cx="28083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Times New Roman" pitchFamily="18" charset="0"/>
                <a:cs typeface="Times New Roman" pitchFamily="18" charset="0"/>
              </a:rPr>
              <a:t>A.40</a:t>
            </a:r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°    B.50 °   </a:t>
            </a:r>
            <a:endParaRPr lang="en-US" altLang="zh-CN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Times New Roman" pitchFamily="18" charset="0"/>
                <a:cs typeface="Times New Roman" pitchFamily="18" charset="0"/>
              </a:rPr>
              <a:t>C.</a:t>
            </a:r>
            <a:r>
              <a:rPr lang="en-US" altLang="zh-CN" sz="2800" b="1" dirty="0" smtClean="0">
                <a:latin typeface="Times New Roman" pitchFamily="18" charset="0"/>
                <a:cs typeface="Times New Roman" pitchFamily="18" charset="0"/>
                <a:sym typeface="+mn-ea"/>
              </a:rPr>
              <a:t>65</a:t>
            </a:r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 °</a:t>
            </a:r>
            <a:r>
              <a:rPr lang="en-US" altLang="zh-CN" sz="2800" b="1" dirty="0" smtClean="0">
                <a:latin typeface="Times New Roman" pitchFamily="18" charset="0"/>
                <a:cs typeface="Times New Roman" pitchFamily="18" charset="0"/>
                <a:sym typeface="+mn-ea"/>
              </a:rPr>
              <a:t>   </a:t>
            </a:r>
            <a:r>
              <a:rPr lang="en-US" altLang="zh-CN" sz="2800" b="1" dirty="0" smtClean="0">
                <a:latin typeface="Times New Roman" pitchFamily="18" charset="0"/>
                <a:cs typeface="Times New Roman" pitchFamily="18" charset="0"/>
              </a:rPr>
              <a:t>D.</a:t>
            </a:r>
            <a:r>
              <a:rPr lang="en-US" altLang="zh-CN" sz="2800" b="1" dirty="0" smtClean="0">
                <a:latin typeface="Times New Roman" pitchFamily="18" charset="0"/>
                <a:cs typeface="Times New Roman" pitchFamily="18" charset="0"/>
                <a:sym typeface="+mn-ea"/>
              </a:rPr>
              <a:t>76</a:t>
            </a:r>
            <a:r>
              <a:rPr lang="en-US" altLang="zh-CN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°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331640" y="2356613"/>
            <a:ext cx="5137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971600" y="1212471"/>
            <a:ext cx="5299075" cy="1137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zh-CN" altLang="zh-CN" sz="2800" b="1" dirty="0">
                <a:latin typeface="Times New Roman" pitchFamily="18" charset="0"/>
                <a:cs typeface="Times New Roman" pitchFamily="18" charset="0"/>
              </a:rPr>
              <a:t>角的比较</a:t>
            </a:r>
            <a:r>
              <a:rPr lang="zh-CN" altLang="zh-CN" sz="4000" b="1" dirty="0">
                <a:latin typeface="Times New Roman" pitchFamily="18" charset="0"/>
                <a:cs typeface="Times New Roman" pitchFamily="18" charset="0"/>
              </a:rPr>
              <a:t>：</a:t>
            </a:r>
            <a:endParaRPr lang="zh-CN" altLang="zh-CN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zh-CN" altLang="zh-CN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　　　　　　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073512" y="1203373"/>
            <a:ext cx="2540000" cy="13031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①度量法</a:t>
            </a:r>
            <a:endParaRPr lang="zh-CN" altLang="zh-CN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②叠合法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15723" y="2800314"/>
            <a:ext cx="26384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zh-CN" altLang="en-US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角的和差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5121"/>
          <p:cNvSpPr>
            <a:spLocks noGrp="1" noRot="1"/>
          </p:cNvSpPr>
          <p:nvPr>
            <p:ph type="title" idx="4294967295"/>
          </p:nvPr>
        </p:nvSpPr>
        <p:spPr>
          <a:xfrm>
            <a:off x="827584" y="1059582"/>
            <a:ext cx="5029200" cy="876300"/>
          </a:xfrm>
          <a:prstGeom prst="rect">
            <a:avLst/>
          </a:prstGeom>
        </p:spPr>
        <p:txBody>
          <a:bodyPr anchor="ctr" anchorCtr="0"/>
          <a:lstStyle/>
          <a:p>
            <a:pPr algn="l"/>
            <a:r>
              <a:rPr lang="zh-CN" altLang="en-US" sz="2800" dirty="0" smtClean="0">
                <a:solidFill>
                  <a:srgbClr val="000000"/>
                </a:solidFill>
                <a:latin typeface="Times New Roman" panose="02020603050405020304" charset="0"/>
              </a:rPr>
              <a:t>比较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charset="0"/>
              </a:rPr>
              <a:t>∠1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charset="0"/>
              </a:rPr>
              <a:t>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charset="0"/>
              </a:rPr>
              <a:t>∠2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charset="0"/>
              </a:rPr>
              <a:t>的大小？</a:t>
            </a:r>
          </a:p>
        </p:txBody>
      </p:sp>
      <p:grpSp>
        <p:nvGrpSpPr>
          <p:cNvPr id="5123" name="组合 5122"/>
          <p:cNvGrpSpPr/>
          <p:nvPr/>
        </p:nvGrpSpPr>
        <p:grpSpPr>
          <a:xfrm>
            <a:off x="1925241" y="2228850"/>
            <a:ext cx="1943100" cy="1314450"/>
            <a:chOff x="1152" y="960"/>
            <a:chExt cx="1632" cy="1104"/>
          </a:xfrm>
        </p:grpSpPr>
        <p:sp>
          <p:nvSpPr>
            <p:cNvPr id="5124" name="直接连接符 5123"/>
            <p:cNvSpPr/>
            <p:nvPr/>
          </p:nvSpPr>
          <p:spPr>
            <a:xfrm flipV="1">
              <a:off x="1152" y="960"/>
              <a:ext cx="912" cy="1104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125" name="直接连接符 5124"/>
            <p:cNvSpPr/>
            <p:nvPr/>
          </p:nvSpPr>
          <p:spPr>
            <a:xfrm>
              <a:off x="1152" y="2064"/>
              <a:ext cx="1632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5126" name="组合 5125"/>
          <p:cNvGrpSpPr/>
          <p:nvPr/>
        </p:nvGrpSpPr>
        <p:grpSpPr>
          <a:xfrm>
            <a:off x="5004197" y="2055019"/>
            <a:ext cx="2000250" cy="1543050"/>
            <a:chOff x="3600" y="672"/>
            <a:chExt cx="1680" cy="1296"/>
          </a:xfrm>
        </p:grpSpPr>
        <p:sp>
          <p:nvSpPr>
            <p:cNvPr id="5127" name="直接连接符 5126"/>
            <p:cNvSpPr/>
            <p:nvPr/>
          </p:nvSpPr>
          <p:spPr>
            <a:xfrm>
              <a:off x="3600" y="1968"/>
              <a:ext cx="1680" cy="0"/>
            </a:xfrm>
            <a:prstGeom prst="line">
              <a:avLst/>
            </a:prstGeom>
            <a:ln w="28575" cap="flat" cmpd="sng">
              <a:solidFill>
                <a:srgbClr val="FF0066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128" name="直接连接符 5127"/>
            <p:cNvSpPr/>
            <p:nvPr/>
          </p:nvSpPr>
          <p:spPr>
            <a:xfrm flipV="1">
              <a:off x="3600" y="672"/>
              <a:ext cx="528" cy="1296"/>
            </a:xfrm>
            <a:prstGeom prst="line">
              <a:avLst/>
            </a:prstGeom>
            <a:ln w="28575" cap="flat" cmpd="sng">
              <a:solidFill>
                <a:srgbClr val="FF0066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5129" name="文本框 5128"/>
          <p:cNvSpPr txBox="1"/>
          <p:nvPr/>
        </p:nvSpPr>
        <p:spPr>
          <a:xfrm>
            <a:off x="2544366" y="3067050"/>
            <a:ext cx="189230" cy="10668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100">
                <a:solidFill>
                  <a:srgbClr val="000000"/>
                </a:solidFill>
                <a:latin typeface="Times New Roman" panose="02020603050405020304" charset="0"/>
              </a:rPr>
              <a:t>1</a:t>
            </a:r>
          </a:p>
        </p:txBody>
      </p:sp>
      <p:sp>
        <p:nvSpPr>
          <p:cNvPr id="5130" name="文本框 5129"/>
          <p:cNvSpPr txBox="1"/>
          <p:nvPr/>
        </p:nvSpPr>
        <p:spPr>
          <a:xfrm>
            <a:off x="5518547" y="3121819"/>
            <a:ext cx="189230" cy="10668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100">
                <a:solidFill>
                  <a:srgbClr val="000000"/>
                </a:solidFill>
                <a:latin typeface="Times New Roman" panose="02020603050405020304" charset="0"/>
              </a:rPr>
              <a:t>2</a:t>
            </a:r>
          </a:p>
        </p:txBody>
      </p:sp>
      <p:sp>
        <p:nvSpPr>
          <p:cNvPr id="5131" name="任意多边形 5130"/>
          <p:cNvSpPr/>
          <p:nvPr/>
        </p:nvSpPr>
        <p:spPr>
          <a:xfrm>
            <a:off x="2258616" y="3143250"/>
            <a:ext cx="228600" cy="400050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270">
                <a:pos x="0" y="0"/>
              </a:cxn>
              <a:cxn ang="90">
                <a:pos x="21600" y="21600"/>
              </a:cxn>
              <a:cxn ang="90">
                <a:pos x="0" y="21600"/>
              </a:cxn>
            </a:cxnLst>
            <a:rect l="txL" t="txT" r="txR" b="txB"/>
            <a:pathLst>
              <a:path w="21600" h="21600" fill="none">
                <a:moveTo>
                  <a:pt x="0" y="0"/>
                </a:moveTo>
                <a:arcTo wR="21600" hR="21600" stAng="-5400000" swAng="5400000"/>
              </a:path>
              <a:path w="21600" h="21600" stroke="0">
                <a:moveTo>
                  <a:pt x="0" y="0"/>
                </a:moveTo>
                <a:arcTo wR="21600" hR="21600" stAng="-5400000" swAng="5400000"/>
                <a:lnTo>
                  <a:pt x="0" y="21600"/>
                </a:lnTo>
                <a:close/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/>
          </a:p>
        </p:txBody>
      </p:sp>
      <p:sp>
        <p:nvSpPr>
          <p:cNvPr id="5132" name="任意多边形 5131"/>
          <p:cNvSpPr/>
          <p:nvPr/>
        </p:nvSpPr>
        <p:spPr>
          <a:xfrm>
            <a:off x="5175647" y="3140869"/>
            <a:ext cx="285750" cy="457200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270">
                <a:pos x="0" y="0"/>
              </a:cxn>
              <a:cxn ang="90">
                <a:pos x="21600" y="21600"/>
              </a:cxn>
              <a:cxn ang="90">
                <a:pos x="0" y="21600"/>
              </a:cxn>
            </a:cxnLst>
            <a:rect l="txL" t="txT" r="txR" b="txB"/>
            <a:pathLst>
              <a:path w="21600" h="21600" fill="none">
                <a:moveTo>
                  <a:pt x="0" y="0"/>
                </a:moveTo>
                <a:arcTo wR="21600" hR="21600" stAng="-5400000" swAng="5400000"/>
              </a:path>
              <a:path w="21600" h="21600" stroke="0">
                <a:moveTo>
                  <a:pt x="0" y="0"/>
                </a:moveTo>
                <a:arcTo wR="21600" hR="21600" stAng="-5400000" swAng="5400000"/>
                <a:lnTo>
                  <a:pt x="0" y="21600"/>
                </a:lnTo>
                <a:close/>
              </a:path>
            </a:pathLst>
          </a:custGeom>
          <a:noFill/>
          <a:ln w="381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86" name="组合 36885"/>
          <p:cNvGrpSpPr/>
          <p:nvPr/>
        </p:nvGrpSpPr>
        <p:grpSpPr>
          <a:xfrm rot="21189400">
            <a:off x="814177" y="1683961"/>
            <a:ext cx="2260600" cy="1979619"/>
            <a:chOff x="3465" y="346"/>
            <a:chExt cx="1728" cy="1590"/>
          </a:xfrm>
        </p:grpSpPr>
        <p:sp>
          <p:nvSpPr>
            <p:cNvPr id="36879" name="直接连接符 36878"/>
            <p:cNvSpPr/>
            <p:nvPr/>
          </p:nvSpPr>
          <p:spPr>
            <a:xfrm flipV="1">
              <a:off x="3609" y="968"/>
              <a:ext cx="1344" cy="576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6880" name="直接连接符 36879"/>
            <p:cNvSpPr/>
            <p:nvPr/>
          </p:nvSpPr>
          <p:spPr>
            <a:xfrm>
              <a:off x="3609" y="1551"/>
              <a:ext cx="1344" cy="144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6881" name="直接连接符 36880"/>
            <p:cNvSpPr/>
            <p:nvPr/>
          </p:nvSpPr>
          <p:spPr>
            <a:xfrm flipV="1">
              <a:off x="3609" y="495"/>
              <a:ext cx="672" cy="1056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6882" name="文本框 36881"/>
            <p:cNvSpPr txBox="1"/>
            <p:nvPr/>
          </p:nvSpPr>
          <p:spPr>
            <a:xfrm>
              <a:off x="4713" y="1640"/>
              <a:ext cx="288" cy="29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</a:p>
          </p:txBody>
        </p:sp>
        <p:sp>
          <p:nvSpPr>
            <p:cNvPr id="36883" name="文本框 36882"/>
            <p:cNvSpPr txBox="1"/>
            <p:nvPr/>
          </p:nvSpPr>
          <p:spPr>
            <a:xfrm>
              <a:off x="3465" y="1496"/>
              <a:ext cx="288" cy="29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O</a:t>
              </a:r>
            </a:p>
          </p:txBody>
        </p:sp>
        <p:sp>
          <p:nvSpPr>
            <p:cNvPr id="36884" name="文本框 36883"/>
            <p:cNvSpPr txBox="1"/>
            <p:nvPr/>
          </p:nvSpPr>
          <p:spPr>
            <a:xfrm>
              <a:off x="4905" y="920"/>
              <a:ext cx="288" cy="29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</a:p>
          </p:txBody>
        </p:sp>
        <p:sp>
          <p:nvSpPr>
            <p:cNvPr id="36885" name="文本框 36884"/>
            <p:cNvSpPr txBox="1"/>
            <p:nvPr/>
          </p:nvSpPr>
          <p:spPr>
            <a:xfrm>
              <a:off x="4307" y="346"/>
              <a:ext cx="288" cy="29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</p:grpSp>
      <p:sp>
        <p:nvSpPr>
          <p:cNvPr id="10242" name="标题 10241"/>
          <p:cNvSpPr>
            <a:spLocks noGrp="1" noRot="1"/>
          </p:cNvSpPr>
          <p:nvPr/>
        </p:nvSpPr>
        <p:spPr>
          <a:xfrm>
            <a:off x="970209" y="1131590"/>
            <a:ext cx="4032250" cy="5143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3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zh-CN" alt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角的平分线</a:t>
            </a:r>
            <a:r>
              <a:rPr lang="en-US" altLang="zh-CN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/>
              <p:cNvSpPr txBox="1"/>
              <p:nvPr/>
            </p:nvSpPr>
            <p:spPr>
              <a:xfrm>
                <a:off x="2787650" y="3219450"/>
                <a:ext cx="6022340" cy="12093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b="1" dirty="0">
                    <a:solidFill>
                      <a:srgbClr val="00050A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记作：① </a:t>
                </a:r>
                <a:r>
                  <a:rPr lang="en-US" altLang="zh-CN" sz="2800" b="1" dirty="0">
                    <a:solidFill>
                      <a:srgbClr val="00050A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∠</a:t>
                </a:r>
                <a:r>
                  <a:rPr lang="en-US" altLang="zh-CN" sz="2800" b="1" i="1" dirty="0">
                    <a:solidFill>
                      <a:srgbClr val="00050A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AOC</a:t>
                </a:r>
                <a:r>
                  <a:rPr lang="en-US" altLang="zh-CN" sz="2800" b="1" dirty="0">
                    <a:solidFill>
                      <a:srgbClr val="00050A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=∠</a:t>
                </a:r>
                <a:r>
                  <a:rPr lang="en-US" altLang="zh-CN" sz="2800" b="1" i="1" dirty="0">
                    <a:solidFill>
                      <a:srgbClr val="00050A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BOC</a:t>
                </a:r>
                <a:r>
                  <a:rPr lang="en-US" altLang="zh-CN" sz="2800" b="1" dirty="0">
                    <a:solidFill>
                      <a:srgbClr val="00050A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 smtClean="0">
                            <a:solidFill>
                              <a:srgbClr val="FF0000"/>
                            </a:solidFill>
                            <a:latin typeface="Cambria Math"/>
                            <a:cs typeface="Cambria Math" panose="02040503050406030204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800" b="1" i="0" dirty="0" smtClean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800" b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50A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∠</a:t>
                </a:r>
                <a:r>
                  <a:rPr lang="en-US" altLang="zh-CN" sz="2800" b="1" i="1" dirty="0">
                    <a:solidFill>
                      <a:srgbClr val="00050A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>AOB</a:t>
                </a:r>
                <a:r>
                  <a:rPr lang="en-US" altLang="zh-CN" sz="2800" b="1" dirty="0">
                    <a:solidFill>
                      <a:srgbClr val="00050A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  <a:t/>
                </a:r>
                <a:br>
                  <a:rPr lang="en-US" altLang="zh-CN" sz="2800" b="1" dirty="0">
                    <a:solidFill>
                      <a:srgbClr val="00050A"/>
                    </a:solidFill>
                    <a:latin typeface="Times New Roman" pitchFamily="18" charset="0"/>
                    <a:cs typeface="Times New Roman" pitchFamily="18" charset="0"/>
                    <a:sym typeface="+mn-ea"/>
                  </a:rPr>
                </a:br>
                <a:endParaRPr lang="zh-CN" altLang="en-US" sz="2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7650" y="3219450"/>
                <a:ext cx="6022340" cy="1209370"/>
              </a:xfrm>
              <a:prstGeom prst="rect">
                <a:avLst/>
              </a:prstGeom>
              <a:blipFill rotWithShape="1">
                <a:blip r:embed="rId3"/>
                <a:stretch>
                  <a:fillRect l="-20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文本框 6"/>
          <p:cNvSpPr txBox="1"/>
          <p:nvPr/>
        </p:nvSpPr>
        <p:spPr>
          <a:xfrm>
            <a:off x="3851920" y="4149583"/>
            <a:ext cx="47986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00050A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②∠</a:t>
            </a:r>
            <a:r>
              <a:rPr lang="en-US" altLang="zh-CN" sz="2800" b="1" i="1" dirty="0">
                <a:solidFill>
                  <a:srgbClr val="00050A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AOB</a:t>
            </a:r>
            <a:r>
              <a:rPr lang="en-US" altLang="zh-CN" sz="2800" b="1" dirty="0">
                <a:solidFill>
                  <a:srgbClr val="00050A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=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</a:t>
            </a:r>
            <a:r>
              <a:rPr lang="en-US" altLang="zh-CN" sz="2800" b="1" dirty="0">
                <a:solidFill>
                  <a:srgbClr val="00050A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∠</a:t>
            </a:r>
            <a:r>
              <a:rPr lang="en-US" altLang="zh-CN" sz="2800" b="1" i="1" dirty="0">
                <a:solidFill>
                  <a:srgbClr val="00050A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AOC</a:t>
            </a:r>
            <a:r>
              <a:rPr lang="en-US" altLang="zh-CN" sz="2800" b="1" dirty="0">
                <a:solidFill>
                  <a:srgbClr val="00050A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=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</a:t>
            </a:r>
            <a:r>
              <a:rPr lang="en-US" altLang="zh-CN" sz="2800" b="1" dirty="0">
                <a:solidFill>
                  <a:srgbClr val="00050A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∠</a:t>
            </a:r>
            <a:r>
              <a:rPr lang="en-US" altLang="zh-CN" sz="2800" b="1" i="1" dirty="0">
                <a:solidFill>
                  <a:srgbClr val="00050A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BOC.</a:t>
            </a:r>
            <a:endParaRPr lang="zh-CN" alt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971290" y="2280285"/>
            <a:ext cx="24009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707905" y="1707654"/>
            <a:ext cx="525658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00" b="1" dirty="0">
                <a:solidFill>
                  <a:srgbClr val="00050A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射线</a:t>
            </a:r>
            <a:r>
              <a:rPr lang="en-US" altLang="zh-CN" sz="2600" b="1" i="1" dirty="0">
                <a:solidFill>
                  <a:srgbClr val="00050A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OC</a:t>
            </a:r>
            <a:r>
              <a:rPr lang="zh-CN" altLang="en-US" sz="2600" b="1" dirty="0">
                <a:solidFill>
                  <a:srgbClr val="00050A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是</a:t>
            </a:r>
            <a:r>
              <a:rPr lang="en-US" altLang="zh-CN" sz="2600" b="1" dirty="0">
                <a:solidFill>
                  <a:srgbClr val="00050A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∠</a:t>
            </a:r>
            <a:r>
              <a:rPr lang="en-US" altLang="zh-CN" sz="2600" b="1" i="1" dirty="0">
                <a:solidFill>
                  <a:srgbClr val="00050A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AOB</a:t>
            </a:r>
            <a:r>
              <a:rPr lang="zh-CN" altLang="en-US" sz="2600" b="1" dirty="0">
                <a:solidFill>
                  <a:srgbClr val="00050A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的角平分线或</a:t>
            </a:r>
            <a:r>
              <a:rPr lang="en-US" altLang="zh-CN" sz="2600" b="1" i="1" dirty="0">
                <a:solidFill>
                  <a:srgbClr val="00050A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OC</a:t>
            </a:r>
            <a:r>
              <a:rPr lang="zh-CN" altLang="en-US" sz="2600" b="1" dirty="0">
                <a:solidFill>
                  <a:srgbClr val="00050A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平分</a:t>
            </a:r>
            <a:r>
              <a:rPr lang="en-US" altLang="zh-CN" sz="2600" b="1" dirty="0">
                <a:solidFill>
                  <a:srgbClr val="00050A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∠</a:t>
            </a:r>
            <a:r>
              <a:rPr lang="en-US" altLang="zh-CN" sz="2600" b="1" i="1" dirty="0">
                <a:solidFill>
                  <a:srgbClr val="00050A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AOB</a:t>
            </a:r>
            <a:r>
              <a:rPr lang="zh-CN" altLang="en-US" sz="2600" b="1" dirty="0">
                <a:solidFill>
                  <a:srgbClr val="00050A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，</a:t>
            </a:r>
            <a:endParaRPr lang="zh-CN" altLang="en-US" sz="2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963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7" grpId="0"/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36010" y="1923678"/>
            <a:ext cx="5987009" cy="715564"/>
          </a:xfrm>
          <a:prstGeom prst="rect">
            <a:avLst/>
          </a:prstGeom>
          <a:noFill/>
        </p:spPr>
        <p:txBody>
          <a:bodyPr wrap="square" lIns="91426" tIns="45712" rIns="91426" bIns="45712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完成课后练习题</a:t>
            </a:r>
            <a:r>
              <a:rPr lang="en-US" altLang="zh-CN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.</a:t>
            </a:r>
            <a:endParaRPr lang="zh-CN" altLang="en-US" sz="320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10824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组合 4097"/>
          <p:cNvGrpSpPr/>
          <p:nvPr/>
        </p:nvGrpSpPr>
        <p:grpSpPr>
          <a:xfrm>
            <a:off x="1415681" y="3412043"/>
            <a:ext cx="1446530" cy="979170"/>
            <a:chOff x="192" y="192"/>
            <a:chExt cx="1035" cy="748"/>
          </a:xfrm>
        </p:grpSpPr>
        <p:grpSp>
          <p:nvGrpSpPr>
            <p:cNvPr id="4099" name="组合 4098"/>
            <p:cNvGrpSpPr/>
            <p:nvPr/>
          </p:nvGrpSpPr>
          <p:grpSpPr>
            <a:xfrm flipH="1">
              <a:off x="192" y="192"/>
              <a:ext cx="460" cy="748"/>
              <a:chOff x="1920" y="2256"/>
              <a:chExt cx="720" cy="1248"/>
            </a:xfrm>
          </p:grpSpPr>
          <p:sp>
            <p:nvSpPr>
              <p:cNvPr id="4100" name="直角三角形 4099"/>
              <p:cNvSpPr/>
              <p:nvPr/>
            </p:nvSpPr>
            <p:spPr>
              <a:xfrm>
                <a:off x="1920" y="2256"/>
                <a:ext cx="720" cy="1248"/>
              </a:xfrm>
              <a:prstGeom prst="rtTriangle">
                <a:avLst/>
              </a:prstGeom>
              <a:noFill/>
              <a:ln w="19050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00"/>
              </a:p>
            </p:txBody>
          </p:sp>
          <p:sp>
            <p:nvSpPr>
              <p:cNvPr id="4101" name="直角三角形 4100"/>
              <p:cNvSpPr/>
              <p:nvPr/>
            </p:nvSpPr>
            <p:spPr>
              <a:xfrm>
                <a:off x="2051" y="2729"/>
                <a:ext cx="336" cy="624"/>
              </a:xfrm>
              <a:prstGeom prst="rtTriangle">
                <a:avLst/>
              </a:prstGeom>
              <a:noFill/>
              <a:ln w="952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00"/>
              </a:p>
            </p:txBody>
          </p:sp>
        </p:grpSp>
        <p:grpSp>
          <p:nvGrpSpPr>
            <p:cNvPr id="4102" name="组合 4101"/>
            <p:cNvGrpSpPr/>
            <p:nvPr/>
          </p:nvGrpSpPr>
          <p:grpSpPr>
            <a:xfrm>
              <a:off x="651" y="363"/>
              <a:ext cx="576" cy="576"/>
              <a:chOff x="4320" y="2208"/>
              <a:chExt cx="960" cy="960"/>
            </a:xfrm>
          </p:grpSpPr>
          <p:sp>
            <p:nvSpPr>
              <p:cNvPr id="4103" name="直角三角形 4102"/>
              <p:cNvSpPr/>
              <p:nvPr/>
            </p:nvSpPr>
            <p:spPr>
              <a:xfrm>
                <a:off x="4320" y="2208"/>
                <a:ext cx="960" cy="960"/>
              </a:xfrm>
              <a:prstGeom prst="rtTriangle">
                <a:avLst/>
              </a:prstGeom>
              <a:noFill/>
              <a:ln w="19050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00"/>
              </a:p>
            </p:txBody>
          </p:sp>
          <p:sp>
            <p:nvSpPr>
              <p:cNvPr id="4104" name="直角三角形 4103"/>
              <p:cNvSpPr/>
              <p:nvPr/>
            </p:nvSpPr>
            <p:spPr>
              <a:xfrm>
                <a:off x="4464" y="2544"/>
                <a:ext cx="480" cy="480"/>
              </a:xfrm>
              <a:prstGeom prst="rtTriangle">
                <a:avLst/>
              </a:prstGeom>
              <a:noFill/>
              <a:ln w="952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00"/>
              </a:p>
            </p:txBody>
          </p:sp>
        </p:grpSp>
      </p:grpSp>
      <p:grpSp>
        <p:nvGrpSpPr>
          <p:cNvPr id="4109" name="组合 4108"/>
          <p:cNvGrpSpPr/>
          <p:nvPr/>
        </p:nvGrpSpPr>
        <p:grpSpPr>
          <a:xfrm>
            <a:off x="3750828" y="3177415"/>
            <a:ext cx="3118247" cy="1339454"/>
            <a:chOff x="1413" y="2400"/>
            <a:chExt cx="2619" cy="1125"/>
          </a:xfrm>
        </p:grpSpPr>
        <p:grpSp>
          <p:nvGrpSpPr>
            <p:cNvPr id="4110" name="组合 4109"/>
            <p:cNvGrpSpPr/>
            <p:nvPr/>
          </p:nvGrpSpPr>
          <p:grpSpPr>
            <a:xfrm flipH="1">
              <a:off x="1413" y="2400"/>
              <a:ext cx="679" cy="1104"/>
              <a:chOff x="1920" y="2256"/>
              <a:chExt cx="720" cy="1248"/>
            </a:xfrm>
          </p:grpSpPr>
          <p:sp>
            <p:nvSpPr>
              <p:cNvPr id="4111" name="直角三角形 4110"/>
              <p:cNvSpPr/>
              <p:nvPr/>
            </p:nvSpPr>
            <p:spPr>
              <a:xfrm>
                <a:off x="1920" y="2256"/>
                <a:ext cx="720" cy="1248"/>
              </a:xfrm>
              <a:prstGeom prst="rtTriangle">
                <a:avLst/>
              </a:prstGeom>
              <a:noFill/>
              <a:ln w="19050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00"/>
              </a:p>
            </p:txBody>
          </p:sp>
          <p:sp>
            <p:nvSpPr>
              <p:cNvPr id="4112" name="直角三角形 4111"/>
              <p:cNvSpPr/>
              <p:nvPr/>
            </p:nvSpPr>
            <p:spPr>
              <a:xfrm>
                <a:off x="2051" y="2729"/>
                <a:ext cx="336" cy="624"/>
              </a:xfrm>
              <a:prstGeom prst="rtTriangle">
                <a:avLst/>
              </a:prstGeom>
              <a:noFill/>
              <a:ln w="952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00"/>
              </a:p>
            </p:txBody>
          </p:sp>
        </p:grpSp>
        <p:grpSp>
          <p:nvGrpSpPr>
            <p:cNvPr id="4113" name="组合 4112"/>
            <p:cNvGrpSpPr/>
            <p:nvPr/>
          </p:nvGrpSpPr>
          <p:grpSpPr>
            <a:xfrm flipH="1">
              <a:off x="1419" y="2667"/>
              <a:ext cx="837" cy="837"/>
              <a:chOff x="4320" y="2208"/>
              <a:chExt cx="960" cy="960"/>
            </a:xfrm>
          </p:grpSpPr>
          <p:sp>
            <p:nvSpPr>
              <p:cNvPr id="4114" name="直角三角形 4113"/>
              <p:cNvSpPr/>
              <p:nvPr/>
            </p:nvSpPr>
            <p:spPr>
              <a:xfrm>
                <a:off x="4320" y="2208"/>
                <a:ext cx="960" cy="960"/>
              </a:xfrm>
              <a:prstGeom prst="rtTriangle">
                <a:avLst/>
              </a:prstGeom>
              <a:noFill/>
              <a:ln w="19050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00"/>
              </a:p>
            </p:txBody>
          </p:sp>
          <p:sp>
            <p:nvSpPr>
              <p:cNvPr id="4115" name="直角三角形 4114"/>
              <p:cNvSpPr/>
              <p:nvPr/>
            </p:nvSpPr>
            <p:spPr>
              <a:xfrm>
                <a:off x="4464" y="2544"/>
                <a:ext cx="480" cy="480"/>
              </a:xfrm>
              <a:prstGeom prst="rtTriangle">
                <a:avLst/>
              </a:prstGeom>
              <a:noFill/>
              <a:ln w="952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00"/>
              </a:p>
            </p:txBody>
          </p:sp>
        </p:grpSp>
        <p:grpSp>
          <p:nvGrpSpPr>
            <p:cNvPr id="4116" name="组合 4115"/>
            <p:cNvGrpSpPr/>
            <p:nvPr/>
          </p:nvGrpSpPr>
          <p:grpSpPr>
            <a:xfrm flipH="1">
              <a:off x="2880" y="2660"/>
              <a:ext cx="1152" cy="864"/>
              <a:chOff x="1920" y="2256"/>
              <a:chExt cx="720" cy="1248"/>
            </a:xfrm>
          </p:grpSpPr>
          <p:sp>
            <p:nvSpPr>
              <p:cNvPr id="4117" name="直角三角形 4116"/>
              <p:cNvSpPr/>
              <p:nvPr/>
            </p:nvSpPr>
            <p:spPr>
              <a:xfrm>
                <a:off x="1920" y="2256"/>
                <a:ext cx="720" cy="1248"/>
              </a:xfrm>
              <a:prstGeom prst="rtTriangle">
                <a:avLst/>
              </a:prstGeom>
              <a:noFill/>
              <a:ln w="19050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00"/>
              </a:p>
            </p:txBody>
          </p:sp>
          <p:sp>
            <p:nvSpPr>
              <p:cNvPr id="4118" name="直角三角形 4117"/>
              <p:cNvSpPr/>
              <p:nvPr/>
            </p:nvSpPr>
            <p:spPr>
              <a:xfrm>
                <a:off x="2051" y="2729"/>
                <a:ext cx="336" cy="624"/>
              </a:xfrm>
              <a:prstGeom prst="rtTriangle">
                <a:avLst/>
              </a:prstGeom>
              <a:noFill/>
              <a:ln w="952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00"/>
              </a:p>
            </p:txBody>
          </p:sp>
        </p:grpSp>
        <p:grpSp>
          <p:nvGrpSpPr>
            <p:cNvPr id="4119" name="组合 4118"/>
            <p:cNvGrpSpPr/>
            <p:nvPr/>
          </p:nvGrpSpPr>
          <p:grpSpPr>
            <a:xfrm flipH="1">
              <a:off x="2880" y="2661"/>
              <a:ext cx="864" cy="864"/>
              <a:chOff x="4320" y="2208"/>
              <a:chExt cx="960" cy="960"/>
            </a:xfrm>
          </p:grpSpPr>
          <p:sp>
            <p:nvSpPr>
              <p:cNvPr id="4120" name="直角三角形 4119"/>
              <p:cNvSpPr/>
              <p:nvPr/>
            </p:nvSpPr>
            <p:spPr>
              <a:xfrm>
                <a:off x="4320" y="2208"/>
                <a:ext cx="960" cy="960"/>
              </a:xfrm>
              <a:prstGeom prst="rtTriangle">
                <a:avLst/>
              </a:prstGeom>
              <a:noFill/>
              <a:ln w="19050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00"/>
              </a:p>
            </p:txBody>
          </p:sp>
          <p:sp>
            <p:nvSpPr>
              <p:cNvPr id="4121" name="直角三角形 4120"/>
              <p:cNvSpPr/>
              <p:nvPr/>
            </p:nvSpPr>
            <p:spPr>
              <a:xfrm>
                <a:off x="4464" y="2544"/>
                <a:ext cx="480" cy="480"/>
              </a:xfrm>
              <a:prstGeom prst="rtTriangle">
                <a:avLst/>
              </a:prstGeom>
              <a:noFill/>
              <a:ln w="9525" cap="flat" cmpd="sng">
                <a:solidFill>
                  <a:srgbClr val="3366CC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00"/>
              </a:p>
            </p:txBody>
          </p:sp>
        </p:grpSp>
      </p:grpSp>
      <p:sp>
        <p:nvSpPr>
          <p:cNvPr id="4123" name="矩形 4122"/>
          <p:cNvSpPr/>
          <p:nvPr/>
        </p:nvSpPr>
        <p:spPr>
          <a:xfrm>
            <a:off x="4523768" y="1058818"/>
            <a:ext cx="2240280" cy="50673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 sz="2700" dirty="0">
                <a:latin typeface="Arial" panose="020B0604020202020204" pitchFamily="34" charset="0"/>
                <a:ea typeface="黑体" panose="02010609060101010101" pitchFamily="49" charset="-122"/>
              </a:rPr>
              <a:t>角的比较大小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62716" y="1565548"/>
            <a:ext cx="7741732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charset="0"/>
                <a:sym typeface="+mn-ea"/>
              </a:rPr>
              <a:t>请出示自己的三角板，说说各个角</a:t>
            </a:r>
            <a:r>
              <a:rPr lang="zh-CN" altLang="en-US" sz="2800" b="1" dirty="0" smtClean="0">
                <a:solidFill>
                  <a:schemeClr val="tx1"/>
                </a:solidFill>
                <a:latin typeface="Times New Roman" panose="02020603050405020304" charset="0"/>
                <a:sym typeface="+mn-ea"/>
              </a:rPr>
              <a:t>的度数</a:t>
            </a: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charset="0"/>
                <a:sym typeface="+mn-ea"/>
              </a:rPr>
              <a:t>，比较它们的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charset="0"/>
                <a:sym typeface="+mn-ea"/>
              </a:rPr>
              <a:t>大小</a:t>
            </a: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charset="0"/>
                <a:sym typeface="+mn-ea"/>
              </a:rPr>
              <a:t>关系</a:t>
            </a: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charset="0"/>
                <a:sym typeface="+mn-ea"/>
              </a:rPr>
              <a:t>.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32" name="组合 31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34" name="圆角矩形 33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5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活动一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33" name="直接连接符 32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"/>
          <p:cNvSpPr txBox="1"/>
          <p:nvPr/>
        </p:nvSpPr>
        <p:spPr>
          <a:xfrm>
            <a:off x="962954" y="1347614"/>
            <a:ext cx="7632848" cy="26776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charset="0"/>
                <a:sym typeface="+mn-ea"/>
              </a:rPr>
              <a:t>度量法：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charset="0"/>
                <a:sym typeface="+mn-ea"/>
              </a:rPr>
              <a:t>用量角器测出角的度数，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charset="0"/>
                <a:sym typeface="+mn-ea"/>
              </a:rPr>
              <a:t>通过比较角的度数来比较角的大小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charset="0"/>
                <a:sym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charset="0"/>
                <a:sym typeface="+mn-ea"/>
              </a:rPr>
              <a:t>度数大的角大，度数小的角小；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charset="0"/>
                <a:sym typeface="+mn-ea"/>
              </a:rPr>
              <a:t>反之，角大度数就大，角小度数就小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charset="0"/>
                <a:sym typeface="+mn-ea"/>
              </a:rPr>
              <a:t>．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99136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文本占位符 6145" descr="A240335010"/>
          <p:cNvPicPr>
            <a:picLocks noGrp="1" noRot="1" noChangeAspect="1"/>
          </p:cNvPicPr>
          <p:nvPr>
            <p:ph type="body" idx="4294967295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tretch>
            <a:fillRect/>
          </a:stretch>
        </p:blipFill>
        <p:spPr>
          <a:xfrm>
            <a:off x="403923" y="1324421"/>
            <a:ext cx="2143125" cy="1428750"/>
          </a:xfrm>
          <a:prstGeom prst="rect">
            <a:avLst/>
          </a:prstGeom>
        </p:spPr>
      </p:pic>
      <p:sp>
        <p:nvSpPr>
          <p:cNvPr id="6147" name="矩形 6146"/>
          <p:cNvSpPr/>
          <p:nvPr/>
        </p:nvSpPr>
        <p:spPr>
          <a:xfrm>
            <a:off x="3522170" y="1461343"/>
            <a:ext cx="208280" cy="10668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1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r>
              <a:rPr lang="zh-CN" altLang="en-US" sz="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度</a:t>
            </a:r>
          </a:p>
        </p:txBody>
      </p:sp>
      <p:pic>
        <p:nvPicPr>
          <p:cNvPr id="6148" name="图片 6147" descr="A24033501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tretch>
            <a:fillRect/>
          </a:stretch>
        </p:blipFill>
        <p:spPr>
          <a:xfrm>
            <a:off x="4992592" y="1324421"/>
            <a:ext cx="2143125" cy="14287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6150" name="组合 6149"/>
          <p:cNvGrpSpPr/>
          <p:nvPr/>
        </p:nvGrpSpPr>
        <p:grpSpPr>
          <a:xfrm>
            <a:off x="2875661" y="1095821"/>
            <a:ext cx="1943100" cy="1314450"/>
            <a:chOff x="1248" y="768"/>
            <a:chExt cx="1632" cy="1104"/>
          </a:xfrm>
        </p:grpSpPr>
        <p:grpSp>
          <p:nvGrpSpPr>
            <p:cNvPr id="6151" name="组合 6150"/>
            <p:cNvGrpSpPr/>
            <p:nvPr/>
          </p:nvGrpSpPr>
          <p:grpSpPr>
            <a:xfrm>
              <a:off x="1248" y="768"/>
              <a:ext cx="1632" cy="1104"/>
              <a:chOff x="1152" y="960"/>
              <a:chExt cx="1632" cy="1104"/>
            </a:xfrm>
          </p:grpSpPr>
          <p:sp>
            <p:nvSpPr>
              <p:cNvPr id="6152" name="直接连接符 6151"/>
              <p:cNvSpPr/>
              <p:nvPr/>
            </p:nvSpPr>
            <p:spPr>
              <a:xfrm flipV="1">
                <a:off x="1152" y="960"/>
                <a:ext cx="912" cy="1104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6153" name="直接连接符 6152"/>
              <p:cNvSpPr/>
              <p:nvPr/>
            </p:nvSpPr>
            <p:spPr>
              <a:xfrm>
                <a:off x="1152" y="2064"/>
                <a:ext cx="1632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6154" name="任意多边形 6153"/>
            <p:cNvSpPr/>
            <p:nvPr/>
          </p:nvSpPr>
          <p:spPr>
            <a:xfrm>
              <a:off x="1440" y="1632"/>
              <a:ext cx="96" cy="240"/>
            </a:xfrm>
            <a:custGeom>
              <a:avLst/>
              <a:gdLst>
                <a:gd name="txL" fmla="*/ 0 w 21600"/>
                <a:gd name="txT" fmla="*/ 0 h 21600"/>
                <a:gd name="txR" fmla="*/ 21600 w 21600"/>
                <a:gd name="txB" fmla="*/ 21600 h 21600"/>
              </a:gdLst>
              <a:ahLst/>
              <a:cxnLst>
                <a:cxn ang="270">
                  <a:pos x="0" y="0"/>
                </a:cxn>
                <a:cxn ang="90">
                  <a:pos x="21600" y="21600"/>
                </a:cxn>
                <a:cxn ang="90">
                  <a:pos x="0" y="21600"/>
                </a:cxn>
              </a:cxnLst>
              <a:rect l="txL" t="txT" r="txR" b="txB"/>
              <a:pathLst>
                <a:path w="21600" h="21600" fill="none">
                  <a:moveTo>
                    <a:pt x="0" y="0"/>
                  </a:moveTo>
                  <a:arcTo wR="21600" hR="21600" stAng="-5400000" swAng="5400000"/>
                </a:path>
                <a:path w="21600" h="21600" stroke="0">
                  <a:moveTo>
                    <a:pt x="0" y="0"/>
                  </a:moveTo>
                  <a:arcTo wR="21600" hR="21600" stAng="-5400000" swAng="5400000"/>
                  <a:lnTo>
                    <a:pt x="0" y="21600"/>
                  </a:lnTo>
                  <a:close/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55" name="文本框 6154"/>
            <p:cNvSpPr txBox="1"/>
            <p:nvPr/>
          </p:nvSpPr>
          <p:spPr>
            <a:xfrm>
              <a:off x="1536" y="1507"/>
              <a:ext cx="159" cy="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lstStyle/>
            <a:p>
              <a:r>
                <a:rPr lang="en-US" altLang="zh-CN" sz="1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</p:grpSp>
      <p:grpSp>
        <p:nvGrpSpPr>
          <p:cNvPr id="6156" name="组合 6155"/>
          <p:cNvGrpSpPr/>
          <p:nvPr/>
        </p:nvGrpSpPr>
        <p:grpSpPr>
          <a:xfrm>
            <a:off x="6055820" y="867221"/>
            <a:ext cx="2000250" cy="1600200"/>
            <a:chOff x="3648" y="576"/>
            <a:chExt cx="1680" cy="1344"/>
          </a:xfrm>
        </p:grpSpPr>
        <p:grpSp>
          <p:nvGrpSpPr>
            <p:cNvPr id="6157" name="组合 6156"/>
            <p:cNvGrpSpPr/>
            <p:nvPr/>
          </p:nvGrpSpPr>
          <p:grpSpPr>
            <a:xfrm>
              <a:off x="3648" y="576"/>
              <a:ext cx="1680" cy="1296"/>
              <a:chOff x="3600" y="672"/>
              <a:chExt cx="1680" cy="1296"/>
            </a:xfrm>
          </p:grpSpPr>
          <p:sp>
            <p:nvSpPr>
              <p:cNvPr id="6158" name="直接连接符 6157"/>
              <p:cNvSpPr/>
              <p:nvPr/>
            </p:nvSpPr>
            <p:spPr>
              <a:xfrm>
                <a:off x="3600" y="1968"/>
                <a:ext cx="1680" cy="0"/>
              </a:xfrm>
              <a:prstGeom prst="line">
                <a:avLst/>
              </a:prstGeom>
              <a:ln w="28575" cap="flat" cmpd="sng">
                <a:solidFill>
                  <a:srgbClr val="FF0066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6159" name="直接连接符 6158"/>
              <p:cNvSpPr/>
              <p:nvPr/>
            </p:nvSpPr>
            <p:spPr>
              <a:xfrm flipV="1">
                <a:off x="3600" y="672"/>
                <a:ext cx="528" cy="1296"/>
              </a:xfrm>
              <a:prstGeom prst="line">
                <a:avLst/>
              </a:prstGeom>
              <a:ln w="28575" cap="flat" cmpd="sng">
                <a:solidFill>
                  <a:srgbClr val="FF0066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6160" name="文本框 6159"/>
            <p:cNvSpPr txBox="1"/>
            <p:nvPr/>
          </p:nvSpPr>
          <p:spPr>
            <a:xfrm>
              <a:off x="3984" y="1459"/>
              <a:ext cx="159" cy="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lstStyle/>
            <a:p>
              <a:r>
                <a:rPr lang="en-US" altLang="zh-CN" sz="1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6161" name="任意多边形 6160"/>
            <p:cNvSpPr/>
            <p:nvPr/>
          </p:nvSpPr>
          <p:spPr>
            <a:xfrm>
              <a:off x="3744" y="1632"/>
              <a:ext cx="239" cy="288"/>
            </a:xfrm>
            <a:custGeom>
              <a:avLst/>
              <a:gdLst>
                <a:gd name="txL" fmla="*/ 0 w 21513"/>
                <a:gd name="txT" fmla="*/ 0 h 21600"/>
                <a:gd name="txR" fmla="*/ 21513 w 21513"/>
                <a:gd name="txB" fmla="*/ 21600 h 21600"/>
              </a:gdLst>
              <a:ahLst/>
              <a:cxnLst>
                <a:cxn ang="270">
                  <a:pos x="0" y="0"/>
                </a:cxn>
                <a:cxn ang="0">
                  <a:pos x="21513" y="19665"/>
                </a:cxn>
                <a:cxn ang="90">
                  <a:pos x="0" y="21600"/>
                </a:cxn>
              </a:cxnLst>
              <a:rect l="txL" t="txT" r="txR" b="txB"/>
              <a:pathLst>
                <a:path w="21513" h="21600" fill="none">
                  <a:moveTo>
                    <a:pt x="0" y="0"/>
                  </a:moveTo>
                  <a:arcTo wR="21600" hR="21600" stAng="-5400000" swAng="5091620"/>
                </a:path>
                <a:path w="21513" h="21600" stroke="0">
                  <a:moveTo>
                    <a:pt x="0" y="0"/>
                  </a:moveTo>
                  <a:arcTo wR="21600" hR="21600" stAng="-5400000" swAng="5091620"/>
                  <a:lnTo>
                    <a:pt x="0" y="21600"/>
                  </a:lnTo>
                  <a:close/>
                </a:path>
              </a:pathLst>
            </a:custGeom>
            <a:noFill/>
            <a:ln w="38100" cap="flat" cmpd="sng">
              <a:solidFill>
                <a:srgbClr val="FF0066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167" name="组合 6166"/>
          <p:cNvGrpSpPr/>
          <p:nvPr/>
        </p:nvGrpSpPr>
        <p:grpSpPr>
          <a:xfrm>
            <a:off x="4519914" y="3568158"/>
            <a:ext cx="1943100" cy="1435894"/>
            <a:chOff x="2736" y="1344"/>
            <a:chExt cx="1632" cy="1206"/>
          </a:xfrm>
        </p:grpSpPr>
        <p:sp>
          <p:nvSpPr>
            <p:cNvPr id="6168" name="文本框 6167"/>
            <p:cNvSpPr txBox="1"/>
            <p:nvPr/>
          </p:nvSpPr>
          <p:spPr>
            <a:xfrm>
              <a:off x="2880" y="2177"/>
              <a:ext cx="159" cy="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lstStyle/>
            <a:p>
              <a:r>
                <a:rPr lang="en-US" altLang="zh-CN" sz="1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grpSp>
          <p:nvGrpSpPr>
            <p:cNvPr id="6169" name="组合 6168"/>
            <p:cNvGrpSpPr/>
            <p:nvPr/>
          </p:nvGrpSpPr>
          <p:grpSpPr>
            <a:xfrm>
              <a:off x="2736" y="1344"/>
              <a:ext cx="1632" cy="1104"/>
              <a:chOff x="1152" y="960"/>
              <a:chExt cx="1632" cy="1104"/>
            </a:xfrm>
          </p:grpSpPr>
          <p:sp>
            <p:nvSpPr>
              <p:cNvPr id="6170" name="直接连接符 6169"/>
              <p:cNvSpPr/>
              <p:nvPr/>
            </p:nvSpPr>
            <p:spPr>
              <a:xfrm flipV="1">
                <a:off x="1152" y="960"/>
                <a:ext cx="912" cy="1104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6171" name="直接连接符 6170"/>
              <p:cNvSpPr/>
              <p:nvPr/>
            </p:nvSpPr>
            <p:spPr>
              <a:xfrm>
                <a:off x="1152" y="2064"/>
                <a:ext cx="1632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6172" name="任意多边形 6171"/>
            <p:cNvSpPr/>
            <p:nvPr/>
          </p:nvSpPr>
          <p:spPr>
            <a:xfrm>
              <a:off x="2880" y="2311"/>
              <a:ext cx="84" cy="239"/>
            </a:xfrm>
            <a:custGeom>
              <a:avLst/>
              <a:gdLst>
                <a:gd name="txL" fmla="*/ 0 w 18713"/>
                <a:gd name="txT" fmla="*/ 0 h 21600"/>
                <a:gd name="txR" fmla="*/ 18713 w 18713"/>
                <a:gd name="txB" fmla="*/ 21600 h 21600"/>
              </a:gdLst>
              <a:ahLst/>
              <a:cxnLst>
                <a:cxn ang="270">
                  <a:pos x="0" y="0"/>
                </a:cxn>
                <a:cxn ang="0">
                  <a:pos x="18713" y="10811"/>
                </a:cxn>
                <a:cxn ang="90">
                  <a:pos x="0" y="21600"/>
                </a:cxn>
              </a:cxnLst>
              <a:rect l="txL" t="txT" r="txR" b="txB"/>
              <a:pathLst>
                <a:path w="18713" h="21600" fill="none">
                  <a:moveTo>
                    <a:pt x="0" y="0"/>
                  </a:moveTo>
                  <a:arcTo wR="21600" hR="21600" stAng="-5400000" swAng="3602061"/>
                </a:path>
                <a:path w="18713" h="21600" stroke="0">
                  <a:moveTo>
                    <a:pt x="0" y="0"/>
                  </a:moveTo>
                  <a:arcTo wR="21600" hR="21600" stAng="-5400000" swAng="3602061"/>
                  <a:lnTo>
                    <a:pt x="0" y="21600"/>
                  </a:lnTo>
                  <a:close/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173" name="组合 6172"/>
          <p:cNvGrpSpPr/>
          <p:nvPr/>
        </p:nvGrpSpPr>
        <p:grpSpPr>
          <a:xfrm>
            <a:off x="4519914" y="3339558"/>
            <a:ext cx="2000250" cy="1544241"/>
            <a:chOff x="3120" y="1104"/>
            <a:chExt cx="1680" cy="1297"/>
          </a:xfrm>
        </p:grpSpPr>
        <p:grpSp>
          <p:nvGrpSpPr>
            <p:cNvPr id="6174" name="组合 6173"/>
            <p:cNvGrpSpPr/>
            <p:nvPr/>
          </p:nvGrpSpPr>
          <p:grpSpPr>
            <a:xfrm>
              <a:off x="3120" y="1104"/>
              <a:ext cx="1680" cy="1296"/>
              <a:chOff x="3600" y="672"/>
              <a:chExt cx="1680" cy="1296"/>
            </a:xfrm>
          </p:grpSpPr>
          <p:sp>
            <p:nvSpPr>
              <p:cNvPr id="6175" name="直接连接符 6174"/>
              <p:cNvSpPr/>
              <p:nvPr/>
            </p:nvSpPr>
            <p:spPr>
              <a:xfrm>
                <a:off x="3600" y="1968"/>
                <a:ext cx="1680" cy="0"/>
              </a:xfrm>
              <a:prstGeom prst="line">
                <a:avLst/>
              </a:prstGeom>
              <a:ln w="28575" cap="flat" cmpd="sng">
                <a:solidFill>
                  <a:srgbClr val="FF0066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6176" name="直接连接符 6175"/>
              <p:cNvSpPr/>
              <p:nvPr/>
            </p:nvSpPr>
            <p:spPr>
              <a:xfrm flipV="1">
                <a:off x="3600" y="672"/>
                <a:ext cx="528" cy="1296"/>
              </a:xfrm>
              <a:prstGeom prst="line">
                <a:avLst/>
              </a:prstGeom>
              <a:ln w="28575" cap="flat" cmpd="sng">
                <a:solidFill>
                  <a:srgbClr val="FF0066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6177" name="任意多边形 6176"/>
            <p:cNvSpPr/>
            <p:nvPr/>
          </p:nvSpPr>
          <p:spPr>
            <a:xfrm>
              <a:off x="3216" y="2160"/>
              <a:ext cx="239" cy="241"/>
            </a:xfrm>
            <a:custGeom>
              <a:avLst/>
              <a:gdLst>
                <a:gd name="txL" fmla="*/ 0 w 21543"/>
                <a:gd name="txT" fmla="*/ 0 h 21600"/>
                <a:gd name="txR" fmla="*/ 21543 w 21543"/>
                <a:gd name="txB" fmla="*/ 21600 h 21600"/>
              </a:gdLst>
              <a:ahLst/>
              <a:cxnLst>
                <a:cxn ang="270">
                  <a:pos x="0" y="0"/>
                </a:cxn>
                <a:cxn ang="0">
                  <a:pos x="21543" y="20033"/>
                </a:cxn>
                <a:cxn ang="90">
                  <a:pos x="0" y="21600"/>
                </a:cxn>
              </a:cxnLst>
              <a:rect l="txL" t="txT" r="txR" b="txB"/>
              <a:pathLst>
                <a:path w="21543" h="21600" fill="none">
                  <a:moveTo>
                    <a:pt x="0" y="0"/>
                  </a:moveTo>
                  <a:arcTo wR="21600" hR="21600" stAng="-5400000" swAng="5150384"/>
                </a:path>
                <a:path w="21543" h="21600" stroke="0">
                  <a:moveTo>
                    <a:pt x="0" y="0"/>
                  </a:moveTo>
                  <a:arcTo wR="21600" hR="21600" stAng="-5400000" swAng="5150384"/>
                  <a:lnTo>
                    <a:pt x="0" y="21600"/>
                  </a:lnTo>
                  <a:close/>
                </a:path>
              </a:pathLst>
            </a:custGeom>
            <a:noFill/>
            <a:ln w="9525" cap="flat" cmpd="sng">
              <a:solidFill>
                <a:srgbClr val="FF0066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78" name="文本框 6177"/>
            <p:cNvSpPr txBox="1"/>
            <p:nvPr/>
          </p:nvSpPr>
          <p:spPr>
            <a:xfrm>
              <a:off x="3408" y="2035"/>
              <a:ext cx="159" cy="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lstStyle/>
            <a:p>
              <a:r>
                <a:rPr lang="en-US" altLang="zh-CN" sz="1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4292028" y="896431"/>
            <a:ext cx="3313113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＜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368738" y="1852741"/>
            <a:ext cx="36068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559931" y="1798449"/>
            <a:ext cx="36068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5" name="矩形 4"/>
          <p:cNvSpPr/>
          <p:nvPr/>
        </p:nvSpPr>
        <p:spPr>
          <a:xfrm>
            <a:off x="3679571" y="1455549"/>
            <a:ext cx="89598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度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991731" y="1324104"/>
            <a:ext cx="89598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70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度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209580" y="2698047"/>
            <a:ext cx="250571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（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）度量法：</a:t>
            </a:r>
            <a:endParaRPr lang="zh-CN" altLang="en-US" sz="28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442240" y="2681537"/>
            <a:ext cx="572325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通过测量角的度数来比较角的大小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. 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263555" y="3272087"/>
            <a:ext cx="250571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（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）叠合法：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785684" y="3948605"/>
            <a:ext cx="3313112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∠1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＜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∠2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918456" y="4069491"/>
            <a:ext cx="36068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777168" y="4410168"/>
            <a:ext cx="36068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2" grpId="0"/>
      <p:bldP spid="6" grpId="0"/>
      <p:bldP spid="10" grpId="0"/>
      <p:bldP spid="11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44" name="组合 7243"/>
          <p:cNvGrpSpPr/>
          <p:nvPr/>
        </p:nvGrpSpPr>
        <p:grpSpPr>
          <a:xfrm>
            <a:off x="2571750" y="2277507"/>
            <a:ext cx="1568053" cy="1052513"/>
            <a:chOff x="1200" y="1933"/>
            <a:chExt cx="1317" cy="884"/>
          </a:xfrm>
        </p:grpSpPr>
        <p:grpSp>
          <p:nvGrpSpPr>
            <p:cNvPr id="7243" name="组合 7242"/>
            <p:cNvGrpSpPr/>
            <p:nvPr/>
          </p:nvGrpSpPr>
          <p:grpSpPr>
            <a:xfrm>
              <a:off x="1200" y="1933"/>
              <a:ext cx="1181" cy="883"/>
              <a:chOff x="1200" y="1933"/>
              <a:chExt cx="1181" cy="883"/>
            </a:xfrm>
          </p:grpSpPr>
          <p:sp>
            <p:nvSpPr>
              <p:cNvPr id="7172" name="直接连接符 7171"/>
              <p:cNvSpPr/>
              <p:nvPr/>
            </p:nvSpPr>
            <p:spPr>
              <a:xfrm>
                <a:off x="1392" y="2555"/>
                <a:ext cx="816" cy="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7173" name="直接连接符 7172"/>
              <p:cNvSpPr/>
              <p:nvPr/>
            </p:nvSpPr>
            <p:spPr>
              <a:xfrm flipV="1">
                <a:off x="1392" y="2123"/>
                <a:ext cx="672" cy="432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7174" name="文本框 7173"/>
              <p:cNvSpPr txBox="1"/>
              <p:nvPr/>
            </p:nvSpPr>
            <p:spPr>
              <a:xfrm>
                <a:off x="1773" y="1963"/>
                <a:ext cx="336" cy="30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800" i="1">
                    <a:latin typeface="Times New Roman" pitchFamily="18" charset="0"/>
                    <a:cs typeface="Times New Roman" pitchFamily="18" charset="0"/>
                  </a:rPr>
                  <a:t>C</a:t>
                </a:r>
              </a:p>
            </p:txBody>
          </p:sp>
          <p:sp>
            <p:nvSpPr>
              <p:cNvPr id="7175" name="文本框 7174"/>
              <p:cNvSpPr txBox="1"/>
              <p:nvPr/>
            </p:nvSpPr>
            <p:spPr>
              <a:xfrm>
                <a:off x="1200" y="2363"/>
                <a:ext cx="240" cy="30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800" i="1">
                    <a:latin typeface="Times New Roman" pitchFamily="18" charset="0"/>
                    <a:cs typeface="Times New Roman" pitchFamily="18" charset="0"/>
                  </a:rPr>
                  <a:t>B</a:t>
                </a:r>
              </a:p>
            </p:txBody>
          </p:sp>
          <p:sp>
            <p:nvSpPr>
              <p:cNvPr id="7176" name="文本框 7175"/>
              <p:cNvSpPr txBox="1"/>
              <p:nvPr/>
            </p:nvSpPr>
            <p:spPr>
              <a:xfrm>
                <a:off x="1920" y="2507"/>
                <a:ext cx="336" cy="30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800" i="1">
                    <a:latin typeface="Times New Roman" pitchFamily="18" charset="0"/>
                    <a:cs typeface="Times New Roman" pitchFamily="18" charset="0"/>
                  </a:rPr>
                  <a:t>A</a:t>
                </a:r>
              </a:p>
            </p:txBody>
          </p:sp>
          <p:sp>
            <p:nvSpPr>
              <p:cNvPr id="7177" name="直接连接符 7176"/>
              <p:cNvSpPr/>
              <p:nvPr/>
            </p:nvSpPr>
            <p:spPr>
              <a:xfrm>
                <a:off x="1392" y="2555"/>
                <a:ext cx="816" cy="0"/>
              </a:xfrm>
              <a:prstGeom prst="line">
                <a:avLst/>
              </a:prstGeom>
              <a:ln w="1905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7178" name="直接连接符 7177"/>
              <p:cNvSpPr/>
              <p:nvPr/>
            </p:nvSpPr>
            <p:spPr>
              <a:xfrm flipV="1">
                <a:off x="1392" y="2123"/>
                <a:ext cx="672" cy="432"/>
              </a:xfrm>
              <a:prstGeom prst="line">
                <a:avLst/>
              </a:prstGeom>
              <a:ln w="1905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7179" name="文本框 7178"/>
              <p:cNvSpPr txBox="1"/>
              <p:nvPr/>
            </p:nvSpPr>
            <p:spPr>
              <a:xfrm>
                <a:off x="2045" y="1933"/>
                <a:ext cx="336" cy="30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8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(</a:t>
                </a:r>
                <a:r>
                  <a:rPr lang="en-US" altLang="zh-CN" sz="1800" i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F</a:t>
                </a:r>
                <a:r>
                  <a:rPr lang="en-US" altLang="zh-CN" sz="18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</a:p>
            </p:txBody>
          </p:sp>
          <p:sp>
            <p:nvSpPr>
              <p:cNvPr id="7180" name="文本框 7179"/>
              <p:cNvSpPr txBox="1"/>
              <p:nvPr/>
            </p:nvSpPr>
            <p:spPr>
              <a:xfrm>
                <a:off x="1296" y="2507"/>
                <a:ext cx="336" cy="30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8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(</a:t>
                </a:r>
                <a:r>
                  <a:rPr lang="en-US" altLang="zh-CN" sz="1800" i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E</a:t>
                </a:r>
                <a:r>
                  <a:rPr lang="en-US" altLang="zh-CN" sz="18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</a:p>
            </p:txBody>
          </p:sp>
        </p:grpSp>
        <p:sp>
          <p:nvSpPr>
            <p:cNvPr id="7181" name="文本框 7180"/>
            <p:cNvSpPr txBox="1"/>
            <p:nvPr/>
          </p:nvSpPr>
          <p:spPr>
            <a:xfrm>
              <a:off x="2064" y="2507"/>
              <a:ext cx="453" cy="31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en-US" altLang="zh-CN" sz="1800" i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D</a:t>
              </a:r>
              <a:r>
                <a:rPr lang="en-US" altLang="zh-CN" sz="18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</a:p>
          </p:txBody>
        </p:sp>
      </p:grpSp>
      <p:grpSp>
        <p:nvGrpSpPr>
          <p:cNvPr id="7182" name="组合 7181"/>
          <p:cNvGrpSpPr/>
          <p:nvPr/>
        </p:nvGrpSpPr>
        <p:grpSpPr>
          <a:xfrm>
            <a:off x="4286250" y="2235994"/>
            <a:ext cx="1543050" cy="1157288"/>
            <a:chOff x="2640" y="1776"/>
            <a:chExt cx="1296" cy="972"/>
          </a:xfrm>
        </p:grpSpPr>
        <p:sp>
          <p:nvSpPr>
            <p:cNvPr id="7183" name="直接连接符 7182"/>
            <p:cNvSpPr/>
            <p:nvPr/>
          </p:nvSpPr>
          <p:spPr>
            <a:xfrm>
              <a:off x="2832" y="2486"/>
              <a:ext cx="816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184" name="直接连接符 7183"/>
            <p:cNvSpPr/>
            <p:nvPr/>
          </p:nvSpPr>
          <p:spPr>
            <a:xfrm flipV="1">
              <a:off x="2832" y="1872"/>
              <a:ext cx="480" cy="614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185" name="文本框 7184"/>
            <p:cNvSpPr txBox="1"/>
            <p:nvPr/>
          </p:nvSpPr>
          <p:spPr>
            <a:xfrm>
              <a:off x="2952" y="1776"/>
              <a:ext cx="336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 dirty="0">
                  <a:latin typeface="Times New Roman" pitchFamily="18" charset="0"/>
                  <a:cs typeface="Times New Roman" pitchFamily="18" charset="0"/>
                </a:rPr>
                <a:t>C</a:t>
              </a:r>
            </a:p>
          </p:txBody>
        </p:sp>
        <p:sp>
          <p:nvSpPr>
            <p:cNvPr id="7186" name="文本框 7185"/>
            <p:cNvSpPr txBox="1"/>
            <p:nvPr/>
          </p:nvSpPr>
          <p:spPr>
            <a:xfrm>
              <a:off x="2640" y="2294"/>
              <a:ext cx="240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  <p:sp>
          <p:nvSpPr>
            <p:cNvPr id="7187" name="文本框 7186"/>
            <p:cNvSpPr txBox="1"/>
            <p:nvPr/>
          </p:nvSpPr>
          <p:spPr>
            <a:xfrm>
              <a:off x="3360" y="2438"/>
              <a:ext cx="336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latin typeface="Times New Roman" pitchFamily="18" charset="0"/>
                  <a:cs typeface="Times New Roman" pitchFamily="18" charset="0"/>
                </a:rPr>
                <a:t>A</a:t>
              </a:r>
            </a:p>
          </p:txBody>
        </p:sp>
        <p:sp>
          <p:nvSpPr>
            <p:cNvPr id="7188" name="直接连接符 7187"/>
            <p:cNvSpPr/>
            <p:nvPr/>
          </p:nvSpPr>
          <p:spPr>
            <a:xfrm>
              <a:off x="2832" y="2486"/>
              <a:ext cx="816" cy="0"/>
            </a:xfrm>
            <a:prstGeom prst="line">
              <a:avLst/>
            </a:prstGeom>
            <a:ln w="190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189" name="直接连接符 7188"/>
            <p:cNvSpPr/>
            <p:nvPr/>
          </p:nvSpPr>
          <p:spPr>
            <a:xfrm flipV="1">
              <a:off x="2832" y="2054"/>
              <a:ext cx="672" cy="432"/>
            </a:xfrm>
            <a:prstGeom prst="line">
              <a:avLst/>
            </a:prstGeom>
            <a:ln w="190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190" name="文本框 7189"/>
            <p:cNvSpPr txBox="1"/>
            <p:nvPr/>
          </p:nvSpPr>
          <p:spPr>
            <a:xfrm>
              <a:off x="3168" y="1958"/>
              <a:ext cx="336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</a:p>
          </p:txBody>
        </p:sp>
        <p:sp>
          <p:nvSpPr>
            <p:cNvPr id="7191" name="文本框 7190"/>
            <p:cNvSpPr txBox="1"/>
            <p:nvPr/>
          </p:nvSpPr>
          <p:spPr>
            <a:xfrm>
              <a:off x="2736" y="2438"/>
              <a:ext cx="384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en-US" altLang="zh-CN" sz="1800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en-US" altLang="zh-CN" sz="18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</a:p>
          </p:txBody>
        </p:sp>
        <p:sp>
          <p:nvSpPr>
            <p:cNvPr id="7192" name="文本框 7191"/>
            <p:cNvSpPr txBox="1"/>
            <p:nvPr/>
          </p:nvSpPr>
          <p:spPr>
            <a:xfrm>
              <a:off x="3504" y="2438"/>
              <a:ext cx="432" cy="31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en-US" altLang="zh-CN" sz="1800" i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D</a:t>
              </a:r>
              <a:r>
                <a:rPr lang="en-US" altLang="zh-CN" sz="18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</a:p>
          </p:txBody>
        </p:sp>
      </p:grpSp>
      <p:grpSp>
        <p:nvGrpSpPr>
          <p:cNvPr id="7193" name="组合 7192"/>
          <p:cNvGrpSpPr/>
          <p:nvPr/>
        </p:nvGrpSpPr>
        <p:grpSpPr>
          <a:xfrm>
            <a:off x="5943601" y="2344341"/>
            <a:ext cx="1725216" cy="940594"/>
            <a:chOff x="4032" y="1965"/>
            <a:chExt cx="1449" cy="790"/>
          </a:xfrm>
        </p:grpSpPr>
        <p:sp>
          <p:nvSpPr>
            <p:cNvPr id="7194" name="直接连接符 7193"/>
            <p:cNvSpPr/>
            <p:nvPr/>
          </p:nvSpPr>
          <p:spPr>
            <a:xfrm>
              <a:off x="4224" y="2490"/>
              <a:ext cx="816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195" name="直接连接符 7194"/>
            <p:cNvSpPr/>
            <p:nvPr/>
          </p:nvSpPr>
          <p:spPr>
            <a:xfrm flipV="1">
              <a:off x="4224" y="2253"/>
              <a:ext cx="816" cy="23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196" name="文本框 7195"/>
            <p:cNvSpPr txBox="1"/>
            <p:nvPr/>
          </p:nvSpPr>
          <p:spPr>
            <a:xfrm>
              <a:off x="4800" y="2051"/>
              <a:ext cx="336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latin typeface="Times New Roman" pitchFamily="18" charset="0"/>
                  <a:cs typeface="Times New Roman" pitchFamily="18" charset="0"/>
                </a:rPr>
                <a:t>C</a:t>
              </a:r>
            </a:p>
          </p:txBody>
        </p:sp>
        <p:sp>
          <p:nvSpPr>
            <p:cNvPr id="7197" name="文本框 7196"/>
            <p:cNvSpPr txBox="1"/>
            <p:nvPr/>
          </p:nvSpPr>
          <p:spPr>
            <a:xfrm>
              <a:off x="4032" y="2291"/>
              <a:ext cx="240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  <p:sp>
          <p:nvSpPr>
            <p:cNvPr id="7198" name="文本框 7197"/>
            <p:cNvSpPr txBox="1"/>
            <p:nvPr/>
          </p:nvSpPr>
          <p:spPr>
            <a:xfrm>
              <a:off x="4752" y="2435"/>
              <a:ext cx="336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latin typeface="Times New Roman" pitchFamily="18" charset="0"/>
                  <a:cs typeface="Times New Roman" pitchFamily="18" charset="0"/>
                </a:rPr>
                <a:t>A</a:t>
              </a:r>
            </a:p>
          </p:txBody>
        </p:sp>
        <p:sp>
          <p:nvSpPr>
            <p:cNvPr id="7199" name="直接连接符 7198"/>
            <p:cNvSpPr/>
            <p:nvPr/>
          </p:nvSpPr>
          <p:spPr>
            <a:xfrm>
              <a:off x="4224" y="2486"/>
              <a:ext cx="816" cy="0"/>
            </a:xfrm>
            <a:prstGeom prst="line">
              <a:avLst/>
            </a:prstGeom>
            <a:ln w="190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00" name="直接连接符 7199"/>
            <p:cNvSpPr/>
            <p:nvPr/>
          </p:nvSpPr>
          <p:spPr>
            <a:xfrm flipV="1">
              <a:off x="4224" y="2061"/>
              <a:ext cx="672" cy="432"/>
            </a:xfrm>
            <a:prstGeom prst="line">
              <a:avLst/>
            </a:prstGeom>
            <a:ln w="190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01" name="文本框 7200"/>
            <p:cNvSpPr txBox="1"/>
            <p:nvPr/>
          </p:nvSpPr>
          <p:spPr>
            <a:xfrm>
              <a:off x="4560" y="1965"/>
              <a:ext cx="336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</a:p>
          </p:txBody>
        </p:sp>
        <p:sp>
          <p:nvSpPr>
            <p:cNvPr id="7202" name="文本框 7201"/>
            <p:cNvSpPr txBox="1"/>
            <p:nvPr/>
          </p:nvSpPr>
          <p:spPr>
            <a:xfrm>
              <a:off x="4128" y="2445"/>
              <a:ext cx="384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en-US" altLang="zh-CN" sz="1800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en-US" altLang="zh-CN" sz="18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</a:p>
          </p:txBody>
        </p:sp>
        <p:sp>
          <p:nvSpPr>
            <p:cNvPr id="7203" name="文本框 7202"/>
            <p:cNvSpPr txBox="1"/>
            <p:nvPr/>
          </p:nvSpPr>
          <p:spPr>
            <a:xfrm>
              <a:off x="4896" y="2445"/>
              <a:ext cx="585" cy="31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en-US" altLang="zh-CN" sz="1800" i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D</a:t>
              </a:r>
              <a:r>
                <a:rPr lang="en-US" altLang="zh-CN" sz="18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</a:p>
          </p:txBody>
        </p:sp>
      </p:grpSp>
      <p:grpSp>
        <p:nvGrpSpPr>
          <p:cNvPr id="7204" name="组合 7203"/>
          <p:cNvGrpSpPr/>
          <p:nvPr/>
        </p:nvGrpSpPr>
        <p:grpSpPr>
          <a:xfrm>
            <a:off x="2457450" y="229791"/>
            <a:ext cx="5086350" cy="3028950"/>
            <a:chOff x="1104" y="96"/>
            <a:chExt cx="4272" cy="2544"/>
          </a:xfrm>
        </p:grpSpPr>
        <p:sp>
          <p:nvSpPr>
            <p:cNvPr id="7205" name="直接连接符 7204"/>
            <p:cNvSpPr/>
            <p:nvPr/>
          </p:nvSpPr>
          <p:spPr>
            <a:xfrm>
              <a:off x="1392" y="816"/>
              <a:ext cx="816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06" name="直接连接符 7205"/>
            <p:cNvSpPr/>
            <p:nvPr/>
          </p:nvSpPr>
          <p:spPr>
            <a:xfrm flipV="1">
              <a:off x="1392" y="384"/>
              <a:ext cx="672" cy="432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07" name="文本框 7206"/>
            <p:cNvSpPr txBox="1"/>
            <p:nvPr/>
          </p:nvSpPr>
          <p:spPr>
            <a:xfrm>
              <a:off x="1872" y="192"/>
              <a:ext cx="336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latin typeface="Times New Roman" pitchFamily="18" charset="0"/>
                  <a:cs typeface="Times New Roman" pitchFamily="18" charset="0"/>
                </a:rPr>
                <a:t>C</a:t>
              </a:r>
            </a:p>
          </p:txBody>
        </p:sp>
        <p:sp>
          <p:nvSpPr>
            <p:cNvPr id="7208" name="文本框 7207"/>
            <p:cNvSpPr txBox="1"/>
            <p:nvPr/>
          </p:nvSpPr>
          <p:spPr>
            <a:xfrm>
              <a:off x="1200" y="624"/>
              <a:ext cx="240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  <p:sp>
          <p:nvSpPr>
            <p:cNvPr id="7209" name="文本框 7208"/>
            <p:cNvSpPr txBox="1"/>
            <p:nvPr/>
          </p:nvSpPr>
          <p:spPr>
            <a:xfrm>
              <a:off x="1920" y="768"/>
              <a:ext cx="336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latin typeface="Times New Roman" pitchFamily="18" charset="0"/>
                  <a:cs typeface="Times New Roman" pitchFamily="18" charset="0"/>
                </a:rPr>
                <a:t>A</a:t>
              </a:r>
            </a:p>
          </p:txBody>
        </p:sp>
        <p:sp>
          <p:nvSpPr>
            <p:cNvPr id="7210" name="直接连接符 7209"/>
            <p:cNvSpPr/>
            <p:nvPr/>
          </p:nvSpPr>
          <p:spPr>
            <a:xfrm>
              <a:off x="1392" y="1536"/>
              <a:ext cx="816" cy="0"/>
            </a:xfrm>
            <a:prstGeom prst="line">
              <a:avLst/>
            </a:prstGeom>
            <a:ln w="190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11" name="直接连接符 7210"/>
            <p:cNvSpPr/>
            <p:nvPr/>
          </p:nvSpPr>
          <p:spPr>
            <a:xfrm flipV="1">
              <a:off x="1392" y="1104"/>
              <a:ext cx="672" cy="432"/>
            </a:xfrm>
            <a:prstGeom prst="line">
              <a:avLst/>
            </a:prstGeom>
            <a:ln w="190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12" name="文本框 7211"/>
            <p:cNvSpPr txBox="1"/>
            <p:nvPr/>
          </p:nvSpPr>
          <p:spPr>
            <a:xfrm>
              <a:off x="1728" y="1008"/>
              <a:ext cx="336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</a:p>
          </p:txBody>
        </p:sp>
        <p:sp>
          <p:nvSpPr>
            <p:cNvPr id="7213" name="文本框 7212"/>
            <p:cNvSpPr txBox="1"/>
            <p:nvPr/>
          </p:nvSpPr>
          <p:spPr>
            <a:xfrm>
              <a:off x="1296" y="1488"/>
              <a:ext cx="240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E</a:t>
              </a:r>
            </a:p>
          </p:txBody>
        </p:sp>
        <p:sp>
          <p:nvSpPr>
            <p:cNvPr id="7214" name="文本框 7213"/>
            <p:cNvSpPr txBox="1"/>
            <p:nvPr/>
          </p:nvSpPr>
          <p:spPr>
            <a:xfrm>
              <a:off x="2064" y="1488"/>
              <a:ext cx="336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D</a:t>
              </a:r>
            </a:p>
          </p:txBody>
        </p:sp>
        <p:sp>
          <p:nvSpPr>
            <p:cNvPr id="7215" name="直接连接符 7214"/>
            <p:cNvSpPr/>
            <p:nvPr/>
          </p:nvSpPr>
          <p:spPr>
            <a:xfrm>
              <a:off x="2832" y="806"/>
              <a:ext cx="816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16" name="直接连接符 7215"/>
            <p:cNvSpPr/>
            <p:nvPr/>
          </p:nvSpPr>
          <p:spPr>
            <a:xfrm flipV="1">
              <a:off x="2832" y="192"/>
              <a:ext cx="480" cy="614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17" name="文本框 7216"/>
            <p:cNvSpPr txBox="1"/>
            <p:nvPr/>
          </p:nvSpPr>
          <p:spPr>
            <a:xfrm>
              <a:off x="2941" y="96"/>
              <a:ext cx="336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 dirty="0">
                  <a:latin typeface="Times New Roman" pitchFamily="18" charset="0"/>
                  <a:cs typeface="Times New Roman" pitchFamily="18" charset="0"/>
                </a:rPr>
                <a:t>C</a:t>
              </a:r>
            </a:p>
          </p:txBody>
        </p:sp>
        <p:sp>
          <p:nvSpPr>
            <p:cNvPr id="7218" name="文本框 7217"/>
            <p:cNvSpPr txBox="1"/>
            <p:nvPr/>
          </p:nvSpPr>
          <p:spPr>
            <a:xfrm>
              <a:off x="2640" y="614"/>
              <a:ext cx="240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  <p:sp>
          <p:nvSpPr>
            <p:cNvPr id="7219" name="文本框 7218"/>
            <p:cNvSpPr txBox="1"/>
            <p:nvPr/>
          </p:nvSpPr>
          <p:spPr>
            <a:xfrm>
              <a:off x="3360" y="758"/>
              <a:ext cx="336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latin typeface="Times New Roman" pitchFamily="18" charset="0"/>
                  <a:cs typeface="Times New Roman" pitchFamily="18" charset="0"/>
                </a:rPr>
                <a:t>A</a:t>
              </a:r>
            </a:p>
          </p:txBody>
        </p:sp>
        <p:sp>
          <p:nvSpPr>
            <p:cNvPr id="7220" name="直接连接符 7219"/>
            <p:cNvSpPr/>
            <p:nvPr/>
          </p:nvSpPr>
          <p:spPr>
            <a:xfrm>
              <a:off x="2832" y="1526"/>
              <a:ext cx="816" cy="0"/>
            </a:xfrm>
            <a:prstGeom prst="line">
              <a:avLst/>
            </a:prstGeom>
            <a:ln w="190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21" name="直接连接符 7220"/>
            <p:cNvSpPr/>
            <p:nvPr/>
          </p:nvSpPr>
          <p:spPr>
            <a:xfrm flipV="1">
              <a:off x="2832" y="1094"/>
              <a:ext cx="672" cy="432"/>
            </a:xfrm>
            <a:prstGeom prst="line">
              <a:avLst/>
            </a:prstGeom>
            <a:ln w="190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22" name="文本框 7221"/>
            <p:cNvSpPr txBox="1"/>
            <p:nvPr/>
          </p:nvSpPr>
          <p:spPr>
            <a:xfrm>
              <a:off x="3168" y="998"/>
              <a:ext cx="336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</a:p>
          </p:txBody>
        </p:sp>
        <p:sp>
          <p:nvSpPr>
            <p:cNvPr id="7223" name="文本框 7222"/>
            <p:cNvSpPr txBox="1"/>
            <p:nvPr/>
          </p:nvSpPr>
          <p:spPr>
            <a:xfrm>
              <a:off x="2736" y="1478"/>
              <a:ext cx="240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E</a:t>
              </a:r>
            </a:p>
          </p:txBody>
        </p:sp>
        <p:sp>
          <p:nvSpPr>
            <p:cNvPr id="7224" name="文本框 7223"/>
            <p:cNvSpPr txBox="1"/>
            <p:nvPr/>
          </p:nvSpPr>
          <p:spPr>
            <a:xfrm>
              <a:off x="3504" y="1478"/>
              <a:ext cx="336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D</a:t>
              </a:r>
            </a:p>
          </p:txBody>
        </p:sp>
        <p:sp>
          <p:nvSpPr>
            <p:cNvPr id="7225" name="直接连接符 7224"/>
            <p:cNvSpPr/>
            <p:nvPr/>
          </p:nvSpPr>
          <p:spPr>
            <a:xfrm>
              <a:off x="4224" y="806"/>
              <a:ext cx="816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26" name="直接连接符 7225"/>
            <p:cNvSpPr/>
            <p:nvPr/>
          </p:nvSpPr>
          <p:spPr>
            <a:xfrm flipV="1">
              <a:off x="4224" y="576"/>
              <a:ext cx="816" cy="23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27" name="文本框 7226"/>
            <p:cNvSpPr txBox="1"/>
            <p:nvPr/>
          </p:nvSpPr>
          <p:spPr>
            <a:xfrm>
              <a:off x="4800" y="374"/>
              <a:ext cx="336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latin typeface="Times New Roman" pitchFamily="18" charset="0"/>
                  <a:cs typeface="Times New Roman" pitchFamily="18" charset="0"/>
                </a:rPr>
                <a:t>C</a:t>
              </a:r>
            </a:p>
          </p:txBody>
        </p:sp>
        <p:sp>
          <p:nvSpPr>
            <p:cNvPr id="7228" name="文本框 7227"/>
            <p:cNvSpPr txBox="1"/>
            <p:nvPr/>
          </p:nvSpPr>
          <p:spPr>
            <a:xfrm>
              <a:off x="4032" y="614"/>
              <a:ext cx="240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  <p:sp>
          <p:nvSpPr>
            <p:cNvPr id="7229" name="文本框 7228"/>
            <p:cNvSpPr txBox="1"/>
            <p:nvPr/>
          </p:nvSpPr>
          <p:spPr>
            <a:xfrm>
              <a:off x="4752" y="758"/>
              <a:ext cx="336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latin typeface="Times New Roman" pitchFamily="18" charset="0"/>
                  <a:cs typeface="Times New Roman" pitchFamily="18" charset="0"/>
                </a:rPr>
                <a:t>A</a:t>
              </a:r>
            </a:p>
          </p:txBody>
        </p:sp>
        <p:sp>
          <p:nvSpPr>
            <p:cNvPr id="7230" name="直接连接符 7229"/>
            <p:cNvSpPr/>
            <p:nvPr/>
          </p:nvSpPr>
          <p:spPr>
            <a:xfrm>
              <a:off x="4224" y="1526"/>
              <a:ext cx="816" cy="0"/>
            </a:xfrm>
            <a:prstGeom prst="line">
              <a:avLst/>
            </a:prstGeom>
            <a:ln w="190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31" name="直接连接符 7230"/>
            <p:cNvSpPr/>
            <p:nvPr/>
          </p:nvSpPr>
          <p:spPr>
            <a:xfrm flipV="1">
              <a:off x="4224" y="1094"/>
              <a:ext cx="672" cy="432"/>
            </a:xfrm>
            <a:prstGeom prst="line">
              <a:avLst/>
            </a:prstGeom>
            <a:ln w="190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32" name="文本框 7231"/>
            <p:cNvSpPr txBox="1"/>
            <p:nvPr/>
          </p:nvSpPr>
          <p:spPr>
            <a:xfrm>
              <a:off x="4560" y="998"/>
              <a:ext cx="336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</a:p>
          </p:txBody>
        </p:sp>
        <p:sp>
          <p:nvSpPr>
            <p:cNvPr id="7233" name="文本框 7232"/>
            <p:cNvSpPr txBox="1"/>
            <p:nvPr/>
          </p:nvSpPr>
          <p:spPr>
            <a:xfrm>
              <a:off x="4128" y="1478"/>
              <a:ext cx="240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E</a:t>
              </a:r>
            </a:p>
          </p:txBody>
        </p:sp>
        <p:sp>
          <p:nvSpPr>
            <p:cNvPr id="7234" name="文本框 7233"/>
            <p:cNvSpPr txBox="1"/>
            <p:nvPr/>
          </p:nvSpPr>
          <p:spPr>
            <a:xfrm>
              <a:off x="4896" y="1478"/>
              <a:ext cx="336" cy="3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D</a:t>
              </a:r>
            </a:p>
          </p:txBody>
        </p:sp>
        <p:sp>
          <p:nvSpPr>
            <p:cNvPr id="7235" name="直接连接符 7234"/>
            <p:cNvSpPr/>
            <p:nvPr/>
          </p:nvSpPr>
          <p:spPr>
            <a:xfrm>
              <a:off x="1104" y="1824"/>
              <a:ext cx="4272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sp>
        <p:sp>
          <p:nvSpPr>
            <p:cNvPr id="7236" name="直接连接符 7235"/>
            <p:cNvSpPr/>
            <p:nvPr/>
          </p:nvSpPr>
          <p:spPr>
            <a:xfrm flipV="1">
              <a:off x="2448" y="192"/>
              <a:ext cx="0" cy="2448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sp>
        <p:sp>
          <p:nvSpPr>
            <p:cNvPr id="7237" name="直接连接符 7236"/>
            <p:cNvSpPr/>
            <p:nvPr/>
          </p:nvSpPr>
          <p:spPr>
            <a:xfrm flipV="1">
              <a:off x="3936" y="192"/>
              <a:ext cx="0" cy="2448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sp>
      </p:grpSp>
      <p:sp>
        <p:nvSpPr>
          <p:cNvPr id="7238" name="文本框 7237"/>
          <p:cNvSpPr txBox="1"/>
          <p:nvPr/>
        </p:nvSpPr>
        <p:spPr>
          <a:xfrm>
            <a:off x="467360" y="774224"/>
            <a:ext cx="155321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70C0"/>
                </a:solidFill>
                <a:latin typeface="Times New Roman" pitchFamily="18" charset="0"/>
                <a:ea typeface="方正魏碑简体" panose="02000000000000000000" charset="-122"/>
                <a:cs typeface="Times New Roman" pitchFamily="18" charset="0"/>
              </a:rPr>
              <a:t>叠合法</a:t>
            </a:r>
            <a:r>
              <a:rPr lang="zh-CN" altLang="en-US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：</a:t>
            </a:r>
          </a:p>
        </p:txBody>
      </p:sp>
      <p:sp>
        <p:nvSpPr>
          <p:cNvPr id="7239" name="文本框 7238"/>
          <p:cNvSpPr txBox="1"/>
          <p:nvPr/>
        </p:nvSpPr>
        <p:spPr>
          <a:xfrm>
            <a:off x="1776492" y="2464594"/>
            <a:ext cx="615553" cy="927735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叠合</a:t>
            </a:r>
          </a:p>
        </p:txBody>
      </p:sp>
      <p:sp>
        <p:nvSpPr>
          <p:cNvPr id="7240" name="文本框 7239"/>
          <p:cNvSpPr txBox="1"/>
          <p:nvPr/>
        </p:nvSpPr>
        <p:spPr>
          <a:xfrm>
            <a:off x="467360" y="3456464"/>
            <a:ext cx="8415020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①</a:t>
            </a:r>
            <a:r>
              <a:rPr lang="en-US" altLang="zh-CN" sz="20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EF</a:t>
            </a:r>
            <a:r>
              <a:rPr lang="zh-CN" alt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边与</a:t>
            </a:r>
            <a:r>
              <a:rPr lang="en-US" altLang="zh-CN" sz="20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zh-CN" alt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边重合</a:t>
            </a:r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0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DEF</a:t>
            </a:r>
            <a:r>
              <a:rPr lang="zh-CN" alt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等于</a:t>
            </a: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0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ABC</a:t>
            </a:r>
            <a:r>
              <a:rPr lang="en-US" altLang="zh-CN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zh-CN" alt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记做</a:t>
            </a: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0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DEF</a:t>
            </a:r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0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ABC</a:t>
            </a:r>
            <a:r>
              <a:rPr lang="en-US" altLang="zh-CN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7241" name="文本框 7240"/>
          <p:cNvSpPr txBox="1"/>
          <p:nvPr/>
        </p:nvSpPr>
        <p:spPr>
          <a:xfrm>
            <a:off x="467360" y="3826280"/>
            <a:ext cx="7933055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②</a:t>
            </a:r>
            <a:r>
              <a:rPr lang="en-US" altLang="zh-CN" sz="20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EF</a:t>
            </a:r>
            <a:r>
              <a:rPr lang="zh-CN" alt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边落在</a:t>
            </a: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0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ABC</a:t>
            </a:r>
            <a:r>
              <a:rPr lang="zh-CN" alt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的</a:t>
            </a:r>
            <a:r>
              <a:rPr lang="zh-CN" alt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内部</a:t>
            </a: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,∠</a:t>
            </a:r>
            <a:r>
              <a:rPr lang="en-US" altLang="zh-CN" sz="20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DEF</a:t>
            </a:r>
            <a:r>
              <a:rPr lang="zh-CN" alt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小于</a:t>
            </a: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0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ABC</a:t>
            </a: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zh-CN" alt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记做</a:t>
            </a: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0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DEF</a:t>
            </a:r>
            <a:r>
              <a:rPr lang="en-US" altLang="zh-CN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0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ABC</a:t>
            </a: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7242" name="文本框 7241"/>
          <p:cNvSpPr txBox="1"/>
          <p:nvPr/>
        </p:nvSpPr>
        <p:spPr>
          <a:xfrm>
            <a:off x="467995" y="4266089"/>
            <a:ext cx="7932420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③</a:t>
            </a:r>
            <a:r>
              <a:rPr lang="en-US" altLang="zh-CN" sz="20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EF</a:t>
            </a:r>
            <a:r>
              <a:rPr lang="zh-CN" alt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边落在</a:t>
            </a: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0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ABC</a:t>
            </a:r>
            <a:r>
              <a:rPr lang="zh-CN" alt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的</a:t>
            </a:r>
            <a:r>
              <a:rPr lang="zh-CN" alt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外部</a:t>
            </a: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,∠</a:t>
            </a:r>
            <a:r>
              <a:rPr lang="en-US" altLang="zh-CN" sz="20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DEF</a:t>
            </a:r>
            <a:r>
              <a:rPr lang="zh-CN" alt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大于</a:t>
            </a: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0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ABC</a:t>
            </a: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zh-CN" alt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记做</a:t>
            </a: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0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DEF</a:t>
            </a:r>
            <a:r>
              <a:rPr lang="en-US" altLang="zh-CN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0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ABC</a:t>
            </a: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500"/>
                                        <p:tgtEl>
                                          <p:spTgt spid="7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7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7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7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7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38" grpId="0"/>
      <p:bldP spid="7239" grpId="0"/>
      <p:bldP spid="7240" grpId="0"/>
      <p:bldP spid="7241" grpId="0"/>
      <p:bldP spid="72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直角三角形 8194"/>
          <p:cNvSpPr/>
          <p:nvPr/>
        </p:nvSpPr>
        <p:spPr>
          <a:xfrm flipH="1">
            <a:off x="5780405" y="1734026"/>
            <a:ext cx="591185" cy="800100"/>
          </a:xfrm>
          <a:prstGeom prst="rtTriangle">
            <a:avLst/>
          </a:prstGeom>
          <a:noFill/>
          <a:ln w="19050" cap="flat" cmpd="sng">
            <a:solidFill>
              <a:srgbClr val="3366CC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21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6" name="直角三角形 8195"/>
          <p:cNvSpPr/>
          <p:nvPr/>
        </p:nvSpPr>
        <p:spPr>
          <a:xfrm flipH="1">
            <a:off x="5988050" y="2037556"/>
            <a:ext cx="275590" cy="400050"/>
          </a:xfrm>
          <a:prstGeom prst="rtTriangle">
            <a:avLst/>
          </a:prstGeom>
          <a:noFill/>
          <a:ln w="9525" cap="flat" cmpd="sng">
            <a:solidFill>
              <a:srgbClr val="3366CC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21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197" name="组合 8196"/>
          <p:cNvGrpSpPr/>
          <p:nvPr/>
        </p:nvGrpSpPr>
        <p:grpSpPr>
          <a:xfrm>
            <a:off x="6560185" y="1474946"/>
            <a:ext cx="1379855" cy="1069975"/>
            <a:chOff x="4320" y="2208"/>
            <a:chExt cx="960" cy="960"/>
          </a:xfrm>
        </p:grpSpPr>
        <p:sp>
          <p:nvSpPr>
            <p:cNvPr id="8198" name="直角三角形 8197"/>
            <p:cNvSpPr/>
            <p:nvPr/>
          </p:nvSpPr>
          <p:spPr>
            <a:xfrm>
              <a:off x="4320" y="2208"/>
              <a:ext cx="960" cy="960"/>
            </a:xfrm>
            <a:prstGeom prst="rtTriangle">
              <a:avLst/>
            </a:prstGeom>
            <a:noFill/>
            <a:ln w="19050" cap="flat" cmpd="sng">
              <a:solidFill>
                <a:srgbClr val="3366CC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21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199" name="直角三角形 8198"/>
            <p:cNvSpPr/>
            <p:nvPr/>
          </p:nvSpPr>
          <p:spPr>
            <a:xfrm>
              <a:off x="4464" y="2544"/>
              <a:ext cx="480" cy="480"/>
            </a:xfrm>
            <a:prstGeom prst="rtTriangle">
              <a:avLst/>
            </a:prstGeom>
            <a:noFill/>
            <a:ln w="9525" cap="flat" cmpd="sng">
              <a:solidFill>
                <a:srgbClr val="3366CC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21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200" name="文本框 8199"/>
          <p:cNvSpPr txBox="1"/>
          <p:nvPr/>
        </p:nvSpPr>
        <p:spPr>
          <a:xfrm>
            <a:off x="502920" y="1032986"/>
            <a:ext cx="169672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思考：</a:t>
            </a:r>
          </a:p>
        </p:txBody>
      </p:sp>
      <p:sp>
        <p:nvSpPr>
          <p:cNvPr id="8201" name="文本框 8200"/>
          <p:cNvSpPr txBox="1"/>
          <p:nvPr/>
        </p:nvSpPr>
        <p:spPr>
          <a:xfrm>
            <a:off x="1874520" y="1030446"/>
            <a:ext cx="413766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50A"/>
                </a:solidFill>
                <a:latin typeface="Times New Roman" pitchFamily="18" charset="0"/>
                <a:cs typeface="Times New Roman" pitchFamily="18" charset="0"/>
              </a:rPr>
              <a:t>我们已经学过哪几类角？</a:t>
            </a:r>
          </a:p>
        </p:txBody>
      </p:sp>
      <p:sp>
        <p:nvSpPr>
          <p:cNvPr id="8202" name="文本框 8201"/>
          <p:cNvSpPr txBox="1"/>
          <p:nvPr/>
        </p:nvSpPr>
        <p:spPr>
          <a:xfrm>
            <a:off x="849744" y="1846113"/>
            <a:ext cx="522625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三角板上的各个角分别属于哪类角？</a:t>
            </a:r>
          </a:p>
        </p:txBody>
      </p:sp>
      <p:sp>
        <p:nvSpPr>
          <p:cNvPr id="8203" name="文本框 8202"/>
          <p:cNvSpPr txBox="1"/>
          <p:nvPr/>
        </p:nvSpPr>
        <p:spPr>
          <a:xfrm>
            <a:off x="1652429" y="3477736"/>
            <a:ext cx="1428750" cy="414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1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角的</a:t>
            </a:r>
            <a:r>
              <a:rPr lang="zh-CN" altLang="en-US" sz="2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分类</a:t>
            </a:r>
          </a:p>
        </p:txBody>
      </p:sp>
      <p:sp>
        <p:nvSpPr>
          <p:cNvPr id="8204" name="左大括号 8203"/>
          <p:cNvSpPr/>
          <p:nvPr/>
        </p:nvSpPr>
        <p:spPr>
          <a:xfrm>
            <a:off x="2856865" y="2730976"/>
            <a:ext cx="236855" cy="1953260"/>
          </a:xfrm>
          <a:prstGeom prst="leftBrace">
            <a:avLst>
              <a:gd name="adj1" fmla="val 58333"/>
              <a:gd name="adj2" fmla="val 50000"/>
            </a:avLst>
          </a:prstGeom>
          <a:noFill/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21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05" name="文本框 8204"/>
          <p:cNvSpPr txBox="1"/>
          <p:nvPr/>
        </p:nvSpPr>
        <p:spPr>
          <a:xfrm>
            <a:off x="3142774" y="2654221"/>
            <a:ext cx="800100" cy="414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锐角</a:t>
            </a:r>
          </a:p>
        </p:txBody>
      </p:sp>
      <p:sp>
        <p:nvSpPr>
          <p:cNvPr id="8206" name="文本框 8205"/>
          <p:cNvSpPr txBox="1"/>
          <p:nvPr/>
        </p:nvSpPr>
        <p:spPr>
          <a:xfrm>
            <a:off x="3142615" y="3154521"/>
            <a:ext cx="892175" cy="414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直角</a:t>
            </a:r>
          </a:p>
        </p:txBody>
      </p:sp>
      <p:sp>
        <p:nvSpPr>
          <p:cNvPr id="8207" name="文本框 8206"/>
          <p:cNvSpPr txBox="1"/>
          <p:nvPr/>
        </p:nvSpPr>
        <p:spPr>
          <a:xfrm>
            <a:off x="3170555" y="3661251"/>
            <a:ext cx="934085" cy="414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钝角</a:t>
            </a:r>
          </a:p>
        </p:txBody>
      </p:sp>
      <p:sp>
        <p:nvSpPr>
          <p:cNvPr id="8208" name="文本框 8207"/>
          <p:cNvSpPr txBox="1"/>
          <p:nvPr/>
        </p:nvSpPr>
        <p:spPr>
          <a:xfrm>
            <a:off x="3142615" y="4077176"/>
            <a:ext cx="937260" cy="414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平角</a:t>
            </a:r>
          </a:p>
        </p:txBody>
      </p:sp>
      <p:sp>
        <p:nvSpPr>
          <p:cNvPr id="8209" name="文本框 8208"/>
          <p:cNvSpPr txBox="1"/>
          <p:nvPr/>
        </p:nvSpPr>
        <p:spPr>
          <a:xfrm>
            <a:off x="3142615" y="4528026"/>
            <a:ext cx="1026795" cy="414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周角</a:t>
            </a:r>
          </a:p>
        </p:txBody>
      </p:sp>
      <p:graphicFrame>
        <p:nvGraphicFramePr>
          <p:cNvPr id="8211" name="对象 8210"/>
          <p:cNvGraphicFramePr/>
          <p:nvPr>
            <p:extLst>
              <p:ext uri="{D42A27DB-BD31-4B8C-83A1-F6EECF244321}">
                <p14:modId xmlns:p14="http://schemas.microsoft.com/office/powerpoint/2010/main" val="449292154"/>
              </p:ext>
            </p:extLst>
          </p:nvPr>
        </p:nvGraphicFramePr>
        <p:xfrm>
          <a:off x="4053364" y="2731215"/>
          <a:ext cx="1650206" cy="3298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3" r:id="rId4" imgW="887730" imgH="177800" progId="Equation.3">
                  <p:embed/>
                </p:oleObj>
              </mc:Choice>
              <mc:Fallback>
                <p:oleObj r:id="rId4" imgW="887730" imgH="177800" progId="Equation.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053364" y="2731215"/>
                        <a:ext cx="1650206" cy="32980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12" name="对象 8211"/>
          <p:cNvGraphicFramePr/>
          <p:nvPr>
            <p:extLst>
              <p:ext uri="{D42A27DB-BD31-4B8C-83A1-F6EECF244321}">
                <p14:modId xmlns:p14="http://schemas.microsoft.com/office/powerpoint/2010/main" val="4066648348"/>
              </p:ext>
            </p:extLst>
          </p:nvPr>
        </p:nvGraphicFramePr>
        <p:xfrm>
          <a:off x="4046776" y="3192780"/>
          <a:ext cx="1282303" cy="3202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4" r:id="rId6" imgW="608330" imgH="177800" progId="Equation.3">
                  <p:embed/>
                </p:oleObj>
              </mc:Choice>
              <mc:Fallback>
                <p:oleObj r:id="rId6" imgW="608330" imgH="177800" progId="Equation.3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046776" y="3192780"/>
                        <a:ext cx="1282303" cy="320279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13" name="对象 8212"/>
          <p:cNvGraphicFramePr/>
          <p:nvPr>
            <p:extLst>
              <p:ext uri="{D42A27DB-BD31-4B8C-83A1-F6EECF244321}">
                <p14:modId xmlns:p14="http://schemas.microsoft.com/office/powerpoint/2010/main" val="1495374237"/>
              </p:ext>
            </p:extLst>
          </p:nvPr>
        </p:nvGraphicFramePr>
        <p:xfrm>
          <a:off x="4079796" y="3626326"/>
          <a:ext cx="2025253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5" r:id="rId8" imgW="1026795" imgH="177800" progId="Equation.3">
                  <p:embed/>
                </p:oleObj>
              </mc:Choice>
              <mc:Fallback>
                <p:oleObj r:id="rId8" imgW="1026795" imgH="177800" progId="Equation.3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079796" y="3626326"/>
                        <a:ext cx="2025253" cy="3238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14" name="对象 8213"/>
          <p:cNvGraphicFramePr/>
          <p:nvPr>
            <p:extLst>
              <p:ext uri="{D42A27DB-BD31-4B8C-83A1-F6EECF244321}">
                <p14:modId xmlns:p14="http://schemas.microsoft.com/office/powerpoint/2010/main" val="4269109394"/>
              </p:ext>
            </p:extLst>
          </p:nvPr>
        </p:nvGraphicFramePr>
        <p:xfrm>
          <a:off x="4052411" y="4110593"/>
          <a:ext cx="1188244" cy="3131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6" r:id="rId10" imgW="671830" imgH="177800" progId="Equation.3">
                  <p:embed/>
                </p:oleObj>
              </mc:Choice>
              <mc:Fallback>
                <p:oleObj r:id="rId10" imgW="671830" imgH="177800" progId="Equation.3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052411" y="4110593"/>
                        <a:ext cx="1188244" cy="313134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15" name="对象 8214"/>
          <p:cNvGraphicFramePr/>
          <p:nvPr>
            <p:extLst>
              <p:ext uri="{D42A27DB-BD31-4B8C-83A1-F6EECF244321}">
                <p14:modId xmlns:p14="http://schemas.microsoft.com/office/powerpoint/2010/main" val="2702432065"/>
              </p:ext>
            </p:extLst>
          </p:nvPr>
        </p:nvGraphicFramePr>
        <p:xfrm>
          <a:off x="4052411" y="4542790"/>
          <a:ext cx="1188244" cy="3071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7" r:id="rId12" imgW="684530" imgH="177800" progId="Equation.3">
                  <p:embed/>
                </p:oleObj>
              </mc:Choice>
              <mc:Fallback>
                <p:oleObj r:id="rId12" imgW="684530" imgH="177800" progId="Equation.3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052411" y="4542790"/>
                        <a:ext cx="1188244" cy="307181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224" name="组合 8223"/>
          <p:cNvGrpSpPr/>
          <p:nvPr/>
        </p:nvGrpSpPr>
        <p:grpSpPr>
          <a:xfrm>
            <a:off x="6227445" y="2654776"/>
            <a:ext cx="2344420" cy="1908175"/>
            <a:chOff x="4117" y="1708"/>
            <a:chExt cx="1969" cy="1745"/>
          </a:xfrm>
        </p:grpSpPr>
        <p:sp>
          <p:nvSpPr>
            <p:cNvPr id="8217" name="圆角矩形标注 8216"/>
            <p:cNvSpPr/>
            <p:nvPr/>
          </p:nvSpPr>
          <p:spPr>
            <a:xfrm>
              <a:off x="4117" y="1708"/>
              <a:ext cx="1969" cy="1745"/>
            </a:xfrm>
            <a:prstGeom prst="wedgeRoundRectCallout">
              <a:avLst>
                <a:gd name="adj1" fmla="val -112319"/>
                <a:gd name="adj2" fmla="val -7574"/>
                <a:gd name="adj3" fmla="val 16667"/>
              </a:avLst>
            </a:pr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pPr algn="just"/>
              <a:r>
                <a:rPr lang="en-US" altLang="zh-CN" sz="1800" dirty="0">
                  <a:solidFill>
                    <a:srgbClr val="000000"/>
                  </a:solidFill>
                  <a:latin typeface="Times New Roman" pitchFamily="18" charset="0"/>
                  <a:ea typeface="楷体_GB2312" pitchFamily="49" charset="-122"/>
                  <a:cs typeface="Times New Roman" pitchFamily="18" charset="0"/>
                </a:rPr>
                <a:t>     </a:t>
              </a:r>
              <a:r>
                <a:rPr lang="zh-CN" altLang="en-US" sz="1800" b="1" dirty="0">
                  <a:solidFill>
                    <a:srgbClr val="00B0F0"/>
                  </a:solidFill>
                  <a:latin typeface="Times New Roman" pitchFamily="18" charset="0"/>
                  <a:ea typeface="楷体_GB2312" pitchFamily="49" charset="-122"/>
                  <a:cs typeface="Times New Roman" pitchFamily="18" charset="0"/>
                </a:rPr>
                <a:t>直角可以用</a:t>
              </a:r>
              <a:r>
                <a:rPr lang="en-US" altLang="zh-CN" sz="1800" b="1" err="1">
                  <a:solidFill>
                    <a:srgbClr val="00B0F0"/>
                  </a:solidFill>
                  <a:latin typeface="Times New Roman" pitchFamily="18" charset="0"/>
                  <a:ea typeface="楷体_GB2312" pitchFamily="49" charset="-122"/>
                  <a:cs typeface="Times New Roman" pitchFamily="18" charset="0"/>
                </a:rPr>
                <a:t>Rt</a:t>
              </a:r>
              <a:r>
                <a:rPr lang="en-US" altLang="zh-CN" sz="1800" b="1">
                  <a:solidFill>
                    <a:srgbClr val="00B0F0"/>
                  </a:solidFill>
                  <a:latin typeface="Times New Roman" pitchFamily="18" charset="0"/>
                  <a:ea typeface="楷体_GB2312" pitchFamily="49" charset="-122"/>
                  <a:cs typeface="Times New Roman" pitchFamily="18" charset="0"/>
                </a:rPr>
                <a:t>∠</a:t>
              </a:r>
              <a:r>
                <a:rPr lang="zh-CN" altLang="en-US" sz="1800" b="1" dirty="0">
                  <a:solidFill>
                    <a:srgbClr val="00B0F0"/>
                  </a:solidFill>
                  <a:latin typeface="Times New Roman" pitchFamily="18" charset="0"/>
                  <a:ea typeface="楷体_GB2312" pitchFamily="49" charset="-122"/>
                  <a:cs typeface="Times New Roman" pitchFamily="18" charset="0"/>
                </a:rPr>
                <a:t>表示，画图时常在直角的顶点处加上“  ”来表示这个角是直角</a:t>
              </a:r>
              <a:r>
                <a:rPr lang="zh-CN" altLang="en-US" sz="1800" b="1" dirty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．</a:t>
              </a:r>
            </a:p>
          </p:txBody>
        </p:sp>
        <p:grpSp>
          <p:nvGrpSpPr>
            <p:cNvPr id="8218" name="组合 8217"/>
            <p:cNvGrpSpPr/>
            <p:nvPr/>
          </p:nvGrpSpPr>
          <p:grpSpPr>
            <a:xfrm>
              <a:off x="4434" y="2656"/>
              <a:ext cx="136" cy="104"/>
              <a:chOff x="3736" y="3198"/>
              <a:chExt cx="96" cy="85"/>
            </a:xfrm>
          </p:grpSpPr>
          <p:sp>
            <p:nvSpPr>
              <p:cNvPr id="8219" name="直接连接符 8218"/>
              <p:cNvSpPr/>
              <p:nvPr/>
            </p:nvSpPr>
            <p:spPr>
              <a:xfrm>
                <a:off x="3736" y="3198"/>
                <a:ext cx="96" cy="0"/>
              </a:xfrm>
              <a:prstGeom prst="line">
                <a:avLst/>
              </a:prstGeom>
              <a:ln w="1905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8220" name="直接连接符 8219"/>
              <p:cNvSpPr/>
              <p:nvPr/>
            </p:nvSpPr>
            <p:spPr>
              <a:xfrm>
                <a:off x="3832" y="3198"/>
                <a:ext cx="0" cy="85"/>
              </a:xfrm>
              <a:prstGeom prst="line">
                <a:avLst/>
              </a:prstGeom>
              <a:ln w="1905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0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5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0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5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0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5" dur="500"/>
                                        <p:tgtEl>
                                          <p:spTgt spid="8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8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5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0" dur="5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5" dur="5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0" dur="5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5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0" dur="500"/>
                                        <p:tgtEl>
                                          <p:spTgt spid="8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1" grpId="0"/>
      <p:bldP spid="8202" grpId="0"/>
      <p:bldP spid="8203" grpId="0"/>
      <p:bldP spid="8205" grpId="0"/>
      <p:bldP spid="8206" grpId="0"/>
      <p:bldP spid="8207" grpId="0"/>
      <p:bldP spid="8208" grpId="0"/>
      <p:bldP spid="820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217"/>
          <p:cNvSpPr txBox="1"/>
          <p:nvPr/>
        </p:nvSpPr>
        <p:spPr>
          <a:xfrm>
            <a:off x="967126" y="1156916"/>
            <a:ext cx="419481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例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zh-CN" sz="2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根据右图解下列问题：</a:t>
            </a:r>
          </a:p>
        </p:txBody>
      </p:sp>
      <p:sp>
        <p:nvSpPr>
          <p:cNvPr id="9219" name="文本框 9218"/>
          <p:cNvSpPr txBox="1"/>
          <p:nvPr/>
        </p:nvSpPr>
        <p:spPr>
          <a:xfrm>
            <a:off x="995066" y="1703651"/>
            <a:ext cx="4086860" cy="107696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(1)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比较</a:t>
            </a: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8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AOB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， </a:t>
            </a: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8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AOC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， </a:t>
            </a: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8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AOD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， </a:t>
            </a: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8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AOE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的大小；</a:t>
            </a:r>
          </a:p>
        </p:txBody>
      </p:sp>
      <p:grpSp>
        <p:nvGrpSpPr>
          <p:cNvPr id="9243" name="组合 9242"/>
          <p:cNvGrpSpPr/>
          <p:nvPr/>
        </p:nvGrpSpPr>
        <p:grpSpPr>
          <a:xfrm>
            <a:off x="6078638" y="1156916"/>
            <a:ext cx="2591991" cy="3068241"/>
            <a:chOff x="3288" y="482"/>
            <a:chExt cx="2177" cy="2577"/>
          </a:xfrm>
        </p:grpSpPr>
        <p:sp>
          <p:nvSpPr>
            <p:cNvPr id="9223" name="直接连接符 9222"/>
            <p:cNvSpPr/>
            <p:nvPr/>
          </p:nvSpPr>
          <p:spPr>
            <a:xfrm flipH="1">
              <a:off x="3515" y="648"/>
              <a:ext cx="19" cy="2328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224" name="直接连接符 9223"/>
            <p:cNvSpPr/>
            <p:nvPr/>
          </p:nvSpPr>
          <p:spPr>
            <a:xfrm flipH="1">
              <a:off x="3534" y="703"/>
              <a:ext cx="572" cy="1164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225" name="直接连接符 9224"/>
            <p:cNvSpPr/>
            <p:nvPr/>
          </p:nvSpPr>
          <p:spPr>
            <a:xfrm flipH="1">
              <a:off x="3534" y="1867"/>
              <a:ext cx="1651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9226" name="直接连接符 9225"/>
            <p:cNvSpPr/>
            <p:nvPr/>
          </p:nvSpPr>
          <p:spPr>
            <a:xfrm>
              <a:off x="3534" y="1867"/>
              <a:ext cx="1387" cy="611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grpSp>
          <p:nvGrpSpPr>
            <p:cNvPr id="9227" name="组合 9226"/>
            <p:cNvGrpSpPr/>
            <p:nvPr/>
          </p:nvGrpSpPr>
          <p:grpSpPr>
            <a:xfrm>
              <a:off x="3597" y="1700"/>
              <a:ext cx="170" cy="222"/>
              <a:chOff x="3792" y="1680"/>
              <a:chExt cx="96" cy="144"/>
            </a:xfrm>
          </p:grpSpPr>
          <p:sp>
            <p:nvSpPr>
              <p:cNvPr id="9228" name="直接连接符 9227"/>
              <p:cNvSpPr/>
              <p:nvPr/>
            </p:nvSpPr>
            <p:spPr>
              <a:xfrm>
                <a:off x="3792" y="1680"/>
                <a:ext cx="96" cy="48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9229" name="直接连接符 9228"/>
              <p:cNvSpPr/>
              <p:nvPr/>
            </p:nvSpPr>
            <p:spPr>
              <a:xfrm flipH="1">
                <a:off x="3840" y="1728"/>
                <a:ext cx="48" cy="96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grpSp>
          <p:nvGrpSpPr>
            <p:cNvPr id="9230" name="组合 9229"/>
            <p:cNvGrpSpPr/>
            <p:nvPr/>
          </p:nvGrpSpPr>
          <p:grpSpPr>
            <a:xfrm>
              <a:off x="3534" y="1756"/>
              <a:ext cx="127" cy="111"/>
              <a:chOff x="3744" y="1632"/>
              <a:chExt cx="144" cy="144"/>
            </a:xfrm>
          </p:grpSpPr>
          <p:sp>
            <p:nvSpPr>
              <p:cNvPr id="9231" name="直接连接符 9230"/>
              <p:cNvSpPr/>
              <p:nvPr/>
            </p:nvSpPr>
            <p:spPr>
              <a:xfrm>
                <a:off x="3744" y="1632"/>
                <a:ext cx="144" cy="0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9232" name="直接连接符 9231"/>
              <p:cNvSpPr/>
              <p:nvPr/>
            </p:nvSpPr>
            <p:spPr>
              <a:xfrm>
                <a:off x="3888" y="1632"/>
                <a:ext cx="0" cy="144"/>
              </a:xfrm>
              <a:prstGeom prst="line">
                <a:avLst/>
              </a:prstGeom>
              <a:ln w="3810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9233" name="文本框 9232"/>
            <p:cNvSpPr txBox="1"/>
            <p:nvPr/>
          </p:nvSpPr>
          <p:spPr>
            <a:xfrm>
              <a:off x="3288" y="602"/>
              <a:ext cx="318" cy="309"/>
            </a:xfrm>
            <a:prstGeom prst="rect">
              <a:avLst/>
            </a:prstGeom>
            <a:noFill/>
            <a:ln w="38100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</a:p>
          </p:txBody>
        </p:sp>
        <p:sp>
          <p:nvSpPr>
            <p:cNvPr id="9234" name="文本框 9233"/>
            <p:cNvSpPr txBox="1"/>
            <p:nvPr/>
          </p:nvSpPr>
          <p:spPr>
            <a:xfrm>
              <a:off x="3288" y="1736"/>
              <a:ext cx="318" cy="309"/>
            </a:xfrm>
            <a:prstGeom prst="rect">
              <a:avLst/>
            </a:prstGeom>
            <a:noFill/>
            <a:ln w="38100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O</a:t>
              </a:r>
            </a:p>
          </p:txBody>
        </p:sp>
        <p:sp>
          <p:nvSpPr>
            <p:cNvPr id="9235" name="文本框 9234"/>
            <p:cNvSpPr txBox="1"/>
            <p:nvPr/>
          </p:nvSpPr>
          <p:spPr>
            <a:xfrm>
              <a:off x="3288" y="2750"/>
              <a:ext cx="318" cy="309"/>
            </a:xfrm>
            <a:prstGeom prst="rect">
              <a:avLst/>
            </a:prstGeom>
            <a:noFill/>
            <a:ln w="38100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E</a:t>
              </a:r>
            </a:p>
          </p:txBody>
        </p:sp>
        <p:sp>
          <p:nvSpPr>
            <p:cNvPr id="9236" name="文本框 9235"/>
            <p:cNvSpPr txBox="1"/>
            <p:nvPr/>
          </p:nvSpPr>
          <p:spPr>
            <a:xfrm>
              <a:off x="4015" y="482"/>
              <a:ext cx="317" cy="309"/>
            </a:xfrm>
            <a:prstGeom prst="rect">
              <a:avLst/>
            </a:prstGeom>
            <a:noFill/>
            <a:ln w="38100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  <p:sp>
          <p:nvSpPr>
            <p:cNvPr id="9237" name="文本框 9236"/>
            <p:cNvSpPr txBox="1"/>
            <p:nvPr/>
          </p:nvSpPr>
          <p:spPr>
            <a:xfrm>
              <a:off x="5147" y="1736"/>
              <a:ext cx="318" cy="309"/>
            </a:xfrm>
            <a:prstGeom prst="rect">
              <a:avLst/>
            </a:prstGeom>
            <a:noFill/>
            <a:ln w="38100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</a:p>
          </p:txBody>
        </p:sp>
        <p:sp>
          <p:nvSpPr>
            <p:cNvPr id="9238" name="文本框 9237"/>
            <p:cNvSpPr txBox="1"/>
            <p:nvPr/>
          </p:nvSpPr>
          <p:spPr>
            <a:xfrm>
              <a:off x="4876" y="2326"/>
              <a:ext cx="317" cy="309"/>
            </a:xfrm>
            <a:prstGeom prst="rect">
              <a:avLst/>
            </a:prstGeom>
            <a:noFill/>
            <a:ln w="38100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D</a:t>
              </a:r>
            </a:p>
          </p:txBody>
        </p:sp>
      </p:grpSp>
      <p:sp>
        <p:nvSpPr>
          <p:cNvPr id="9241" name="文本框 9240"/>
          <p:cNvSpPr txBox="1"/>
          <p:nvPr/>
        </p:nvSpPr>
        <p:spPr>
          <a:xfrm>
            <a:off x="831871" y="2842206"/>
            <a:ext cx="528828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AOB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AOC&lt;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AOD&lt;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AOE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4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03cb5ca4-3200-47ea-8909-9a8b1196cda9"/>
  <p:tag name="COMMONDATA" val="eyJoZGlkIjoiNzYxM2I5ZTQ4N2VlNTkwNTdlZjZlYTBmOTM5ZGZhZmY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1490</Words>
  <Application>Microsoft Office PowerPoint</Application>
  <PresentationFormat>全屏显示(16:9)</PresentationFormat>
  <Paragraphs>278</Paragraphs>
  <Slides>31</Slides>
  <Notes>18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3" baseType="lpstr">
      <vt:lpstr>Arial</vt:lpstr>
      <vt:lpstr>宋体</vt:lpstr>
      <vt:lpstr>隶书</vt:lpstr>
      <vt:lpstr>Calibri</vt:lpstr>
      <vt:lpstr>黑体</vt:lpstr>
      <vt:lpstr>方正魏碑简体</vt:lpstr>
      <vt:lpstr>Times New Roman</vt:lpstr>
      <vt:lpstr>Cambria Math</vt:lpstr>
      <vt:lpstr>楷体</vt:lpstr>
      <vt:lpstr>楷体_GB2312</vt:lpstr>
      <vt:lpstr>1_自定义设计方案</vt:lpstr>
      <vt:lpstr>Microsoft 公式 3.0</vt:lpstr>
      <vt:lpstr>PowerPoint 演示文稿</vt:lpstr>
      <vt:lpstr>PowerPoint 演示文稿</vt:lpstr>
      <vt:lpstr>比较∠1和∠2的大小？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探究三角板中的角</vt:lpstr>
      <vt:lpstr>PowerPoint 演示文稿</vt:lpstr>
      <vt:lpstr>角的平分线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Administrator</cp:lastModifiedBy>
  <cp:revision>799</cp:revision>
  <dcterms:created xsi:type="dcterms:W3CDTF">2018-11-06T06:39:00Z</dcterms:created>
  <dcterms:modified xsi:type="dcterms:W3CDTF">2024-08-21T05:24:51Z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2052-11.8.2.11734</vt:lpwstr>
  </property>
  <property fmtid="{D5CDD505-2E9C-101B-9397-08002B2CF9AE}" pid="3" name="ICV">
    <vt:lpwstr>FA7DD4D48A1246018F408FEC18DE588E</vt:lpwstr>
  </property>
</Properties>
</file>